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1E82DC-FB03-4025-AF89-E4858648E9F4}" v="12" dt="2021-09-02T14:44:13.775"/>
    <p1510:client id="{DBD43BF9-CED8-4BF1-BAF2-CEAFFBD9CBE5}" v="52" dt="2021-09-02T14:16:01.026"/>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hrberg Katarina" userId="S::katarina.lehrberg@uppsala.se::bbcfcfc1-7657-4968-b1fa-afd9fb97fec0" providerId="AD" clId="Web-{DBD43BF9-CED8-4BF1-BAF2-CEAFFBD9CBE5}"/>
    <pc:docChg chg="modSld">
      <pc:chgData name="Lehrberg Katarina" userId="S::katarina.lehrberg@uppsala.se::bbcfcfc1-7657-4968-b1fa-afd9fb97fec0" providerId="AD" clId="Web-{DBD43BF9-CED8-4BF1-BAF2-CEAFFBD9CBE5}" dt="2021-09-02T14:15:59.057" v="25" actId="20577"/>
      <pc:docMkLst>
        <pc:docMk/>
      </pc:docMkLst>
      <pc:sldChg chg="modSp">
        <pc:chgData name="Lehrberg Katarina" userId="S::katarina.lehrberg@uppsala.se::bbcfcfc1-7657-4968-b1fa-afd9fb97fec0" providerId="AD" clId="Web-{DBD43BF9-CED8-4BF1-BAF2-CEAFFBD9CBE5}" dt="2021-09-02T14:15:59.057" v="25" actId="20577"/>
        <pc:sldMkLst>
          <pc:docMk/>
          <pc:sldMk cId="3194377694" sldId="256"/>
        </pc:sldMkLst>
        <pc:spChg chg="mod">
          <ac:chgData name="Lehrberg Katarina" userId="S::katarina.lehrberg@uppsala.se::bbcfcfc1-7657-4968-b1fa-afd9fb97fec0" providerId="AD" clId="Web-{DBD43BF9-CED8-4BF1-BAF2-CEAFFBD9CBE5}" dt="2021-09-02T14:15:59.057" v="25" actId="20577"/>
          <ac:spMkLst>
            <pc:docMk/>
            <pc:sldMk cId="3194377694" sldId="256"/>
            <ac:spMk id="2" creationId="{00000000-0000-0000-0000-000000000000}"/>
          </ac:spMkLst>
        </pc:spChg>
      </pc:sldChg>
    </pc:docChg>
  </pc:docChgLst>
  <pc:docChgLst>
    <pc:chgData name="Lehrberg Katarina" userId="bbcfcfc1-7657-4968-b1fa-afd9fb97fec0" providerId="ADAL" clId="{AC1E82DC-FB03-4025-AF89-E4858648E9F4}"/>
    <pc:docChg chg="undo custSel addSld delSld modSld">
      <pc:chgData name="Lehrberg Katarina" userId="bbcfcfc1-7657-4968-b1fa-afd9fb97fec0" providerId="ADAL" clId="{AC1E82DC-FB03-4025-AF89-E4858648E9F4}" dt="2021-09-02T14:44:13.775" v="411"/>
      <pc:docMkLst>
        <pc:docMk/>
      </pc:docMkLst>
      <pc:sldChg chg="addSp delSp modSp mod setBg">
        <pc:chgData name="Lehrberg Katarina" userId="bbcfcfc1-7657-4968-b1fa-afd9fb97fec0" providerId="ADAL" clId="{AC1E82DC-FB03-4025-AF89-E4858648E9F4}" dt="2021-09-02T14:18:21.800" v="4" actId="478"/>
        <pc:sldMkLst>
          <pc:docMk/>
          <pc:sldMk cId="3194377694" sldId="256"/>
        </pc:sldMkLst>
        <pc:spChg chg="mod">
          <ac:chgData name="Lehrberg Katarina" userId="bbcfcfc1-7657-4968-b1fa-afd9fb97fec0" providerId="ADAL" clId="{AC1E82DC-FB03-4025-AF89-E4858648E9F4}" dt="2021-09-02T14:17:59.723" v="3" actId="26606"/>
          <ac:spMkLst>
            <pc:docMk/>
            <pc:sldMk cId="3194377694" sldId="256"/>
            <ac:spMk id="2" creationId="{00000000-0000-0000-0000-000000000000}"/>
          </ac:spMkLst>
        </pc:spChg>
        <pc:spChg chg="del mod">
          <ac:chgData name="Lehrberg Katarina" userId="bbcfcfc1-7657-4968-b1fa-afd9fb97fec0" providerId="ADAL" clId="{AC1E82DC-FB03-4025-AF89-E4858648E9F4}" dt="2021-09-02T14:18:21.800" v="4" actId="478"/>
          <ac:spMkLst>
            <pc:docMk/>
            <pc:sldMk cId="3194377694" sldId="256"/>
            <ac:spMk id="3" creationId="{00000000-0000-0000-0000-000000000000}"/>
          </ac:spMkLst>
        </pc:spChg>
        <pc:spChg chg="add del">
          <ac:chgData name="Lehrberg Katarina" userId="bbcfcfc1-7657-4968-b1fa-afd9fb97fec0" providerId="ADAL" clId="{AC1E82DC-FB03-4025-AF89-E4858648E9F4}" dt="2021-09-02T14:17:59.723" v="2" actId="26606"/>
          <ac:spMkLst>
            <pc:docMk/>
            <pc:sldMk cId="3194377694" sldId="256"/>
            <ac:spMk id="71" creationId="{5DCB5928-DC7D-4612-9922-441966E15627}"/>
          </ac:spMkLst>
        </pc:spChg>
        <pc:spChg chg="add del">
          <ac:chgData name="Lehrberg Katarina" userId="bbcfcfc1-7657-4968-b1fa-afd9fb97fec0" providerId="ADAL" clId="{AC1E82DC-FB03-4025-AF89-E4858648E9F4}" dt="2021-09-02T14:17:59.723" v="2" actId="26606"/>
          <ac:spMkLst>
            <pc:docMk/>
            <pc:sldMk cId="3194377694" sldId="256"/>
            <ac:spMk id="73" creationId="{682C1161-1736-45EC-99B7-33F3CAE9D517}"/>
          </ac:spMkLst>
        </pc:spChg>
        <pc:spChg chg="add del">
          <ac:chgData name="Lehrberg Katarina" userId="bbcfcfc1-7657-4968-b1fa-afd9fb97fec0" providerId="ADAL" clId="{AC1E82DC-FB03-4025-AF89-E4858648E9F4}" dt="2021-09-02T14:17:59.723" v="2" actId="26606"/>
          <ac:spMkLst>
            <pc:docMk/>
            <pc:sldMk cId="3194377694" sldId="256"/>
            <ac:spMk id="75" creationId="{84D4DDB8-B68F-45B0-9F62-C4279996F672}"/>
          </ac:spMkLst>
        </pc:spChg>
        <pc:spChg chg="add del">
          <ac:chgData name="Lehrberg Katarina" userId="bbcfcfc1-7657-4968-b1fa-afd9fb97fec0" providerId="ADAL" clId="{AC1E82DC-FB03-4025-AF89-E4858648E9F4}" dt="2021-09-02T14:17:59.723" v="2" actId="26606"/>
          <ac:spMkLst>
            <pc:docMk/>
            <pc:sldMk cId="3194377694" sldId="256"/>
            <ac:spMk id="77" creationId="{AF2F604E-43BE-4DC3-B983-E071523364F8}"/>
          </ac:spMkLst>
        </pc:spChg>
        <pc:spChg chg="add del">
          <ac:chgData name="Lehrberg Katarina" userId="bbcfcfc1-7657-4968-b1fa-afd9fb97fec0" providerId="ADAL" clId="{AC1E82DC-FB03-4025-AF89-E4858648E9F4}" dt="2021-09-02T14:17:59.723" v="2" actId="26606"/>
          <ac:spMkLst>
            <pc:docMk/>
            <pc:sldMk cId="3194377694" sldId="256"/>
            <ac:spMk id="79" creationId="{08C9B587-E65E-4B52-B37C-ABEBB6E87928}"/>
          </ac:spMkLst>
        </pc:spChg>
        <pc:spChg chg="add">
          <ac:chgData name="Lehrberg Katarina" userId="bbcfcfc1-7657-4968-b1fa-afd9fb97fec0" providerId="ADAL" clId="{AC1E82DC-FB03-4025-AF89-E4858648E9F4}" dt="2021-09-02T14:17:59.723" v="3" actId="26606"/>
          <ac:spMkLst>
            <pc:docMk/>
            <pc:sldMk cId="3194377694" sldId="256"/>
            <ac:spMk id="1028" creationId="{F6EF57EF-D042-41D3-83E8-41A1FE6C11EB}"/>
          </ac:spMkLst>
        </pc:spChg>
        <pc:spChg chg="add">
          <ac:chgData name="Lehrberg Katarina" userId="bbcfcfc1-7657-4968-b1fa-afd9fb97fec0" providerId="ADAL" clId="{AC1E82DC-FB03-4025-AF89-E4858648E9F4}" dt="2021-09-02T14:17:59.723" v="3" actId="26606"/>
          <ac:spMkLst>
            <pc:docMk/>
            <pc:sldMk cId="3194377694" sldId="256"/>
            <ac:spMk id="1029" creationId="{D00A59BB-A268-4F3E-9D41-CA265AF16870}"/>
          </ac:spMkLst>
        </pc:spChg>
        <pc:spChg chg="add">
          <ac:chgData name="Lehrberg Katarina" userId="bbcfcfc1-7657-4968-b1fa-afd9fb97fec0" providerId="ADAL" clId="{AC1E82DC-FB03-4025-AF89-E4858648E9F4}" dt="2021-09-02T14:17:59.723" v="3" actId="26606"/>
          <ac:spMkLst>
            <pc:docMk/>
            <pc:sldMk cId="3194377694" sldId="256"/>
            <ac:spMk id="1030" creationId="{63794DCE-9D34-40DF-AB3F-06DA8ACCDA97}"/>
          </ac:spMkLst>
        </pc:spChg>
        <pc:spChg chg="add">
          <ac:chgData name="Lehrberg Katarina" userId="bbcfcfc1-7657-4968-b1fa-afd9fb97fec0" providerId="ADAL" clId="{AC1E82DC-FB03-4025-AF89-E4858648E9F4}" dt="2021-09-02T14:17:59.723" v="3" actId="26606"/>
          <ac:spMkLst>
            <pc:docMk/>
            <pc:sldMk cId="3194377694" sldId="256"/>
            <ac:spMk id="1031" creationId="{45006452-918C-4282-A72C-C9692B669104}"/>
          </ac:spMkLst>
        </pc:spChg>
        <pc:picChg chg="add mod">
          <ac:chgData name="Lehrberg Katarina" userId="bbcfcfc1-7657-4968-b1fa-afd9fb97fec0" providerId="ADAL" clId="{AC1E82DC-FB03-4025-AF89-E4858648E9F4}" dt="2021-09-02T14:17:59.723" v="3" actId="26606"/>
          <ac:picMkLst>
            <pc:docMk/>
            <pc:sldMk cId="3194377694" sldId="256"/>
            <ac:picMk id="1026" creationId="{7F22CD04-224A-48DF-B286-DEBACC274DB0}"/>
          </ac:picMkLst>
        </pc:picChg>
      </pc:sldChg>
      <pc:sldChg chg="modSp new mod">
        <pc:chgData name="Lehrberg Katarina" userId="bbcfcfc1-7657-4968-b1fa-afd9fb97fec0" providerId="ADAL" clId="{AC1E82DC-FB03-4025-AF89-E4858648E9F4}" dt="2021-09-02T14:22:52.007" v="11" actId="20577"/>
        <pc:sldMkLst>
          <pc:docMk/>
          <pc:sldMk cId="3198191462" sldId="257"/>
        </pc:sldMkLst>
        <pc:spChg chg="mod">
          <ac:chgData name="Lehrberg Katarina" userId="bbcfcfc1-7657-4968-b1fa-afd9fb97fec0" providerId="ADAL" clId="{AC1E82DC-FB03-4025-AF89-E4858648E9F4}" dt="2021-09-02T14:18:58.682" v="6"/>
          <ac:spMkLst>
            <pc:docMk/>
            <pc:sldMk cId="3198191462" sldId="257"/>
            <ac:spMk id="2" creationId="{91602929-EC25-480B-A9CE-C61DAD8B6DD2}"/>
          </ac:spMkLst>
        </pc:spChg>
        <pc:spChg chg="mod">
          <ac:chgData name="Lehrberg Katarina" userId="bbcfcfc1-7657-4968-b1fa-afd9fb97fec0" providerId="ADAL" clId="{AC1E82DC-FB03-4025-AF89-E4858648E9F4}" dt="2021-09-02T14:22:52.007" v="11" actId="20577"/>
          <ac:spMkLst>
            <pc:docMk/>
            <pc:sldMk cId="3198191462" sldId="257"/>
            <ac:spMk id="3" creationId="{ECBAD4EC-414C-4566-9554-68F24709BFD1}"/>
          </ac:spMkLst>
        </pc:spChg>
      </pc:sldChg>
      <pc:sldChg chg="modSp new mod">
        <pc:chgData name="Lehrberg Katarina" userId="bbcfcfc1-7657-4968-b1fa-afd9fb97fec0" providerId="ADAL" clId="{AC1E82DC-FB03-4025-AF89-E4858648E9F4}" dt="2021-09-02T14:35:22.398" v="329" actId="20577"/>
        <pc:sldMkLst>
          <pc:docMk/>
          <pc:sldMk cId="17087076" sldId="258"/>
        </pc:sldMkLst>
        <pc:spChg chg="mod">
          <ac:chgData name="Lehrberg Katarina" userId="bbcfcfc1-7657-4968-b1fa-afd9fb97fec0" providerId="ADAL" clId="{AC1E82DC-FB03-4025-AF89-E4858648E9F4}" dt="2021-09-02T14:23:45.068" v="35" actId="20577"/>
          <ac:spMkLst>
            <pc:docMk/>
            <pc:sldMk cId="17087076" sldId="258"/>
            <ac:spMk id="2" creationId="{CA6EADA1-6387-46EF-A61F-AE42373196EB}"/>
          </ac:spMkLst>
        </pc:spChg>
        <pc:spChg chg="mod">
          <ac:chgData name="Lehrberg Katarina" userId="bbcfcfc1-7657-4968-b1fa-afd9fb97fec0" providerId="ADAL" clId="{AC1E82DC-FB03-4025-AF89-E4858648E9F4}" dt="2021-09-02T14:35:22.398" v="329" actId="20577"/>
          <ac:spMkLst>
            <pc:docMk/>
            <pc:sldMk cId="17087076" sldId="258"/>
            <ac:spMk id="3" creationId="{4F3DED42-5040-4504-BE98-4A4843BE0F57}"/>
          </ac:spMkLst>
        </pc:spChg>
      </pc:sldChg>
      <pc:sldChg chg="modSp new mod">
        <pc:chgData name="Lehrberg Katarina" userId="bbcfcfc1-7657-4968-b1fa-afd9fb97fec0" providerId="ADAL" clId="{AC1E82DC-FB03-4025-AF89-E4858648E9F4}" dt="2021-09-02T14:27:47.420" v="182" actId="20577"/>
        <pc:sldMkLst>
          <pc:docMk/>
          <pc:sldMk cId="2816198175" sldId="259"/>
        </pc:sldMkLst>
        <pc:spChg chg="mod">
          <ac:chgData name="Lehrberg Katarina" userId="bbcfcfc1-7657-4968-b1fa-afd9fb97fec0" providerId="ADAL" clId="{AC1E82DC-FB03-4025-AF89-E4858648E9F4}" dt="2021-09-02T14:27:47.420" v="182" actId="20577"/>
          <ac:spMkLst>
            <pc:docMk/>
            <pc:sldMk cId="2816198175" sldId="259"/>
            <ac:spMk id="2" creationId="{891F36B5-E50E-4D69-86FB-E276BA30B154}"/>
          </ac:spMkLst>
        </pc:spChg>
        <pc:spChg chg="mod">
          <ac:chgData name="Lehrberg Katarina" userId="bbcfcfc1-7657-4968-b1fa-afd9fb97fec0" providerId="ADAL" clId="{AC1E82DC-FB03-4025-AF89-E4858648E9F4}" dt="2021-09-02T14:25:41.855" v="72" actId="20577"/>
          <ac:spMkLst>
            <pc:docMk/>
            <pc:sldMk cId="2816198175" sldId="259"/>
            <ac:spMk id="3" creationId="{255D2691-6454-4872-BAC5-E198F937B3B0}"/>
          </ac:spMkLst>
        </pc:spChg>
      </pc:sldChg>
      <pc:sldChg chg="modSp new mod">
        <pc:chgData name="Lehrberg Katarina" userId="bbcfcfc1-7657-4968-b1fa-afd9fb97fec0" providerId="ADAL" clId="{AC1E82DC-FB03-4025-AF89-E4858648E9F4}" dt="2021-09-02T14:28:21.956" v="186" actId="20577"/>
        <pc:sldMkLst>
          <pc:docMk/>
          <pc:sldMk cId="561359385" sldId="260"/>
        </pc:sldMkLst>
        <pc:spChg chg="mod">
          <ac:chgData name="Lehrberg Katarina" userId="bbcfcfc1-7657-4968-b1fa-afd9fb97fec0" providerId="ADAL" clId="{AC1E82DC-FB03-4025-AF89-E4858648E9F4}" dt="2021-09-02T14:27:33.897" v="141" actId="20577"/>
          <ac:spMkLst>
            <pc:docMk/>
            <pc:sldMk cId="561359385" sldId="260"/>
            <ac:spMk id="2" creationId="{BF00A27E-68A2-4F04-8B62-4A7A7861F980}"/>
          </ac:spMkLst>
        </pc:spChg>
        <pc:spChg chg="mod">
          <ac:chgData name="Lehrberg Katarina" userId="bbcfcfc1-7657-4968-b1fa-afd9fb97fec0" providerId="ADAL" clId="{AC1E82DC-FB03-4025-AF89-E4858648E9F4}" dt="2021-09-02T14:28:21.956" v="186" actId="20577"/>
          <ac:spMkLst>
            <pc:docMk/>
            <pc:sldMk cId="561359385" sldId="260"/>
            <ac:spMk id="3" creationId="{BD79973D-18AD-40AF-A16C-690A98F23382}"/>
          </ac:spMkLst>
        </pc:spChg>
      </pc:sldChg>
      <pc:sldChg chg="modSp new mod">
        <pc:chgData name="Lehrberg Katarina" userId="bbcfcfc1-7657-4968-b1fa-afd9fb97fec0" providerId="ADAL" clId="{AC1E82DC-FB03-4025-AF89-E4858648E9F4}" dt="2021-09-02T14:36:27.822" v="337" actId="113"/>
        <pc:sldMkLst>
          <pc:docMk/>
          <pc:sldMk cId="3806544480" sldId="261"/>
        </pc:sldMkLst>
        <pc:spChg chg="mod">
          <ac:chgData name="Lehrberg Katarina" userId="bbcfcfc1-7657-4968-b1fa-afd9fb97fec0" providerId="ADAL" clId="{AC1E82DC-FB03-4025-AF89-E4858648E9F4}" dt="2021-09-02T14:28:52.614" v="188"/>
          <ac:spMkLst>
            <pc:docMk/>
            <pc:sldMk cId="3806544480" sldId="261"/>
            <ac:spMk id="2" creationId="{46D88FD2-E9EA-4B32-9D0B-5EDA31FFB091}"/>
          </ac:spMkLst>
        </pc:spChg>
        <pc:spChg chg="mod">
          <ac:chgData name="Lehrberg Katarina" userId="bbcfcfc1-7657-4968-b1fa-afd9fb97fec0" providerId="ADAL" clId="{AC1E82DC-FB03-4025-AF89-E4858648E9F4}" dt="2021-09-02T14:36:27.822" v="337" actId="113"/>
          <ac:spMkLst>
            <pc:docMk/>
            <pc:sldMk cId="3806544480" sldId="261"/>
            <ac:spMk id="3" creationId="{68461EF9-3065-4A5C-ACDB-1082A2C3F8E6}"/>
          </ac:spMkLst>
        </pc:spChg>
      </pc:sldChg>
      <pc:sldChg chg="addSp delSp modSp new mod">
        <pc:chgData name="Lehrberg Katarina" userId="bbcfcfc1-7657-4968-b1fa-afd9fb97fec0" providerId="ADAL" clId="{AC1E82DC-FB03-4025-AF89-E4858648E9F4}" dt="2021-09-02T14:37:31.393" v="399" actId="20577"/>
        <pc:sldMkLst>
          <pc:docMk/>
          <pc:sldMk cId="3776430783" sldId="262"/>
        </pc:sldMkLst>
        <pc:spChg chg="mod">
          <ac:chgData name="Lehrberg Katarina" userId="bbcfcfc1-7657-4968-b1fa-afd9fb97fec0" providerId="ADAL" clId="{AC1E82DC-FB03-4025-AF89-E4858648E9F4}" dt="2021-09-02T14:37:07.868" v="395" actId="20577"/>
          <ac:spMkLst>
            <pc:docMk/>
            <pc:sldMk cId="3776430783" sldId="262"/>
            <ac:spMk id="2" creationId="{4AFBE58D-6502-4A25-AC31-AB13F83F6613}"/>
          </ac:spMkLst>
        </pc:spChg>
        <pc:spChg chg="del">
          <ac:chgData name="Lehrberg Katarina" userId="bbcfcfc1-7657-4968-b1fa-afd9fb97fec0" providerId="ADAL" clId="{AC1E82DC-FB03-4025-AF89-E4858648E9F4}" dt="2021-09-02T14:30:09.594" v="192"/>
          <ac:spMkLst>
            <pc:docMk/>
            <pc:sldMk cId="3776430783" sldId="262"/>
            <ac:spMk id="3" creationId="{D5A9C6C3-F7A8-478E-9700-AA138EDD1CAD}"/>
          </ac:spMkLst>
        </pc:spChg>
        <pc:graphicFrameChg chg="add mod modGraphic">
          <ac:chgData name="Lehrberg Katarina" userId="bbcfcfc1-7657-4968-b1fa-afd9fb97fec0" providerId="ADAL" clId="{AC1E82DC-FB03-4025-AF89-E4858648E9F4}" dt="2021-09-02T14:37:31.393" v="399" actId="20577"/>
          <ac:graphicFrameMkLst>
            <pc:docMk/>
            <pc:sldMk cId="3776430783" sldId="262"/>
            <ac:graphicFrameMk id="4" creationId="{8BFD00FC-61C0-4C80-BA2F-16F2984CBBBB}"/>
          </ac:graphicFrameMkLst>
        </pc:graphicFrameChg>
      </pc:sldChg>
      <pc:sldChg chg="new del">
        <pc:chgData name="Lehrberg Katarina" userId="bbcfcfc1-7657-4968-b1fa-afd9fb97fec0" providerId="ADAL" clId="{AC1E82DC-FB03-4025-AF89-E4858648E9F4}" dt="2021-09-02T14:31:28.571" v="239" actId="2696"/>
        <pc:sldMkLst>
          <pc:docMk/>
          <pc:sldMk cId="861453652" sldId="263"/>
        </pc:sldMkLst>
      </pc:sldChg>
      <pc:sldChg chg="modSp new mod">
        <pc:chgData name="Lehrberg Katarina" userId="bbcfcfc1-7657-4968-b1fa-afd9fb97fec0" providerId="ADAL" clId="{AC1E82DC-FB03-4025-AF89-E4858648E9F4}" dt="2021-09-02T14:34:43.292" v="328" actId="27636"/>
        <pc:sldMkLst>
          <pc:docMk/>
          <pc:sldMk cId="2902049810" sldId="263"/>
        </pc:sldMkLst>
        <pc:spChg chg="mod">
          <ac:chgData name="Lehrberg Katarina" userId="bbcfcfc1-7657-4968-b1fa-afd9fb97fec0" providerId="ADAL" clId="{AC1E82DC-FB03-4025-AF89-E4858648E9F4}" dt="2021-09-02T14:31:49.945" v="263" actId="20577"/>
          <ac:spMkLst>
            <pc:docMk/>
            <pc:sldMk cId="2902049810" sldId="263"/>
            <ac:spMk id="2" creationId="{A3094139-F2C9-4095-ADA5-476666260986}"/>
          </ac:spMkLst>
        </pc:spChg>
        <pc:spChg chg="mod">
          <ac:chgData name="Lehrberg Katarina" userId="bbcfcfc1-7657-4968-b1fa-afd9fb97fec0" providerId="ADAL" clId="{AC1E82DC-FB03-4025-AF89-E4858648E9F4}" dt="2021-09-02T14:34:43.292" v="327" actId="27636"/>
          <ac:spMkLst>
            <pc:docMk/>
            <pc:sldMk cId="2902049810" sldId="263"/>
            <ac:spMk id="3" creationId="{1FC38787-A666-48DD-96D0-2FCC43B8001A}"/>
          </ac:spMkLst>
        </pc:spChg>
        <pc:spChg chg="mod">
          <ac:chgData name="Lehrberg Katarina" userId="bbcfcfc1-7657-4968-b1fa-afd9fb97fec0" providerId="ADAL" clId="{AC1E82DC-FB03-4025-AF89-E4858648E9F4}" dt="2021-09-02T14:34:43.292" v="328" actId="27636"/>
          <ac:spMkLst>
            <pc:docMk/>
            <pc:sldMk cId="2902049810" sldId="263"/>
            <ac:spMk id="4" creationId="{3C7873DD-2CAE-4D23-9168-026AD29C03C2}"/>
          </ac:spMkLst>
        </pc:spChg>
      </pc:sldChg>
      <pc:sldChg chg="add">
        <pc:chgData name="Lehrberg Katarina" userId="bbcfcfc1-7657-4968-b1fa-afd9fb97fec0" providerId="ADAL" clId="{AC1E82DC-FB03-4025-AF89-E4858648E9F4}" dt="2021-09-02T14:44:01.707" v="401"/>
        <pc:sldMkLst>
          <pc:docMk/>
          <pc:sldMk cId="1483453918" sldId="264"/>
        </pc:sldMkLst>
      </pc:sldChg>
      <pc:sldChg chg="add">
        <pc:chgData name="Lehrberg Katarina" userId="bbcfcfc1-7657-4968-b1fa-afd9fb97fec0" providerId="ADAL" clId="{AC1E82DC-FB03-4025-AF89-E4858648E9F4}" dt="2021-09-02T14:44:04.053" v="403"/>
        <pc:sldMkLst>
          <pc:docMk/>
          <pc:sldMk cId="3125038360" sldId="265"/>
        </pc:sldMkLst>
      </pc:sldChg>
      <pc:sldChg chg="add">
        <pc:chgData name="Lehrberg Katarina" userId="bbcfcfc1-7657-4968-b1fa-afd9fb97fec0" providerId="ADAL" clId="{AC1E82DC-FB03-4025-AF89-E4858648E9F4}" dt="2021-09-02T14:44:06.042" v="405"/>
        <pc:sldMkLst>
          <pc:docMk/>
          <pc:sldMk cId="1729747508" sldId="266"/>
        </pc:sldMkLst>
      </pc:sldChg>
      <pc:sldChg chg="add">
        <pc:chgData name="Lehrberg Katarina" userId="bbcfcfc1-7657-4968-b1fa-afd9fb97fec0" providerId="ADAL" clId="{AC1E82DC-FB03-4025-AF89-E4858648E9F4}" dt="2021-09-02T14:44:08.065" v="407"/>
        <pc:sldMkLst>
          <pc:docMk/>
          <pc:sldMk cId="1945371462" sldId="267"/>
        </pc:sldMkLst>
      </pc:sldChg>
      <pc:sldChg chg="add">
        <pc:chgData name="Lehrberg Katarina" userId="bbcfcfc1-7657-4968-b1fa-afd9fb97fec0" providerId="ADAL" clId="{AC1E82DC-FB03-4025-AF89-E4858648E9F4}" dt="2021-09-02T14:44:09.856" v="409"/>
        <pc:sldMkLst>
          <pc:docMk/>
          <pc:sldMk cId="614030489" sldId="268"/>
        </pc:sldMkLst>
      </pc:sldChg>
      <pc:sldChg chg="add">
        <pc:chgData name="Lehrberg Katarina" userId="bbcfcfc1-7657-4968-b1fa-afd9fb97fec0" providerId="ADAL" clId="{AC1E82DC-FB03-4025-AF89-E4858648E9F4}" dt="2021-09-02T14:44:13.775" v="411"/>
        <pc:sldMkLst>
          <pc:docMk/>
          <pc:sldMk cId="1759145796"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2021-09-02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78442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2021-09-02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623719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2021-09-02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7164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2021-09-02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322720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2021-09-02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418672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560A13A-DB3F-4AD5-B6AF-BDA0278A0A39}" type="datetimeFigureOut">
              <a:rPr lang="sv-SE" smtClean="0"/>
              <a:t>2021-09-02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59236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1560A13A-DB3F-4AD5-B6AF-BDA0278A0A39}" type="datetimeFigureOut">
              <a:rPr lang="sv-SE" smtClean="0"/>
              <a:t>2021-09-02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277650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1560A13A-DB3F-4AD5-B6AF-BDA0278A0A39}" type="datetimeFigureOut">
              <a:rPr lang="sv-SE" smtClean="0"/>
              <a:t>2021-09-02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256609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560A13A-DB3F-4AD5-B6AF-BDA0278A0A39}" type="datetimeFigureOut">
              <a:rPr lang="sv-SE" smtClean="0"/>
              <a:t>2021-09-02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311076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2021-09-02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54896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2021-09-02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417145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A13A-DB3F-4AD5-B6AF-BDA0278A0A39}" type="datetimeFigureOut">
              <a:rPr lang="sv-SE" smtClean="0"/>
              <a:t>2021-09-02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2F05B-BAF9-488D-83DE-20A7CCFAC190}" type="slidenum">
              <a:rPr lang="sv-SE" smtClean="0"/>
              <a:t>‹#›</a:t>
            </a:fld>
            <a:endParaRPr lang="sv-SE"/>
          </a:p>
        </p:txBody>
      </p:sp>
    </p:spTree>
    <p:extLst>
      <p:ext uri="{BB962C8B-B14F-4D97-AF65-F5344CB8AC3E}">
        <p14:creationId xmlns:p14="http://schemas.microsoft.com/office/powerpoint/2010/main" val="3707285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forskoleburken.blogspot.com/2011/03/kanslor-och-ansiktsuttryck.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841247" y="1655286"/>
            <a:ext cx="4609057" cy="2610042"/>
          </a:xfrm>
        </p:spPr>
        <p:txBody>
          <a:bodyPr>
            <a:normAutofit/>
          </a:bodyPr>
          <a:lstStyle/>
          <a:p>
            <a:pPr algn="l"/>
            <a:r>
              <a:rPr lang="sv-SE" sz="4200">
                <a:cs typeface="Calibri Light"/>
              </a:rPr>
              <a:t>Uppsävjaskolans plan mot kränkning och diskriminering 21-22</a:t>
            </a:r>
            <a:endParaRPr lang="sv-SE" sz="4200"/>
          </a:p>
        </p:txBody>
      </p:sp>
      <p:sp>
        <p:nvSpPr>
          <p:cNvPr id="1028" name="Freeform: Shape 70">
            <a:extLst>
              <a:ext uri="{FF2B5EF4-FFF2-40B4-BE49-F238E27FC236}">
                <a16:creationId xmlns:a16="http://schemas.microsoft.com/office/drawing/2014/main" id="{F6EF57EF-D042-41D3-83E8-41A1FE6C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29" name="Freeform: Shape 72">
            <a:extLst>
              <a:ext uri="{FF2B5EF4-FFF2-40B4-BE49-F238E27FC236}">
                <a16:creationId xmlns:a16="http://schemas.microsoft.com/office/drawing/2014/main" id="{D00A59BB-A268-4F3E-9D41-CA265AF16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7F22CD04-224A-48DF-B286-DEBACC274DB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07579" y="2051459"/>
            <a:ext cx="5079371" cy="2692066"/>
          </a:xfrm>
          <a:prstGeom prst="rect">
            <a:avLst/>
          </a:prstGeom>
          <a:noFill/>
          <a:extLst>
            <a:ext uri="{909E8E84-426E-40DD-AFC4-6F175D3DCCD1}">
              <a14:hiddenFill xmlns:a14="http://schemas.microsoft.com/office/drawing/2010/main">
                <a:solidFill>
                  <a:srgbClr val="FFFFFF"/>
                </a:solidFill>
              </a14:hiddenFill>
            </a:ext>
          </a:extLst>
        </p:spPr>
      </p:pic>
      <p:sp>
        <p:nvSpPr>
          <p:cNvPr id="1030" name="Freeform: Shape 74">
            <a:extLst>
              <a:ext uri="{FF2B5EF4-FFF2-40B4-BE49-F238E27FC236}">
                <a16:creationId xmlns:a16="http://schemas.microsoft.com/office/drawing/2014/main" id="{63794DCE-9D34-40DF-AB3F-06DA8ACCD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1" name="Freeform: Shape 76">
            <a:extLst>
              <a:ext uri="{FF2B5EF4-FFF2-40B4-BE49-F238E27FC236}">
                <a16:creationId xmlns:a16="http://schemas.microsoft.com/office/drawing/2014/main" id="{45006452-918C-4282-A72C-C9692B669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4377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B01F9FF-67E4-4CF3-A330-839C3DA41DDE}"/>
              </a:ext>
            </a:extLst>
          </p:cNvPr>
          <p:cNvSpPr>
            <a:spLocks noGrp="1"/>
          </p:cNvSpPr>
          <p:nvPr>
            <p:ph type="title"/>
          </p:nvPr>
        </p:nvSpPr>
        <p:spPr>
          <a:xfrm>
            <a:off x="838200" y="365125"/>
            <a:ext cx="10515600" cy="1325563"/>
          </a:xfrm>
        </p:spPr>
        <p:txBody>
          <a:bodyPr>
            <a:normAutofit/>
          </a:bodyPr>
          <a:lstStyle/>
          <a:p>
            <a:r>
              <a:rPr lang="sv-SE" sz="4200" b="1" i="0">
                <a:effectLst/>
                <a:latin typeface="Calibri" panose="020F0502020204030204" pitchFamily="34" charset="0"/>
              </a:rPr>
              <a:t>Anmälan</a:t>
            </a:r>
            <a:r>
              <a:rPr lang="sv-SE" sz="4200" b="0" i="0">
                <a:effectLst/>
                <a:latin typeface="Calibri" panose="020F0502020204030204" pitchFamily="34" charset="0"/>
              </a:rPr>
              <a:t> </a:t>
            </a:r>
            <a:br>
              <a:rPr lang="sv-SE" sz="4200" b="0" i="0">
                <a:effectLst/>
                <a:latin typeface="Segoe UI" panose="020B0502040204020203" pitchFamily="34" charset="0"/>
              </a:rPr>
            </a:br>
            <a:endParaRPr lang="sv-SE"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BEFB15B1-B961-4558-B5EA-78E6D3184E55}"/>
              </a:ext>
            </a:extLst>
          </p:cNvPr>
          <p:cNvSpPr>
            <a:spLocks noGrp="1"/>
          </p:cNvSpPr>
          <p:nvPr>
            <p:ph idx="1"/>
          </p:nvPr>
        </p:nvSpPr>
        <p:spPr>
          <a:xfrm>
            <a:off x="838200" y="1929384"/>
            <a:ext cx="10515600" cy="4251960"/>
          </a:xfrm>
        </p:spPr>
        <p:txBody>
          <a:bodyPr>
            <a:normAutofit/>
          </a:bodyPr>
          <a:lstStyle/>
          <a:p>
            <a:pPr marL="0" indent="0" rtl="0" fontAlgn="base">
              <a:buNone/>
            </a:pPr>
            <a:r>
              <a:rPr lang="sv-SE" sz="1900" b="0" i="0">
                <a:effectLst/>
                <a:latin typeface="Calibri" panose="020F0502020204030204" pitchFamily="34" charset="0"/>
              </a:rPr>
              <a:t> </a:t>
            </a:r>
            <a:endParaRPr lang="sv-SE" sz="1900" b="0" i="0">
              <a:effectLst/>
              <a:latin typeface="Segoe UI" panose="020B0502040204020203" pitchFamily="34" charset="0"/>
            </a:endParaRPr>
          </a:p>
          <a:p>
            <a:pPr marL="0" indent="0" rtl="0" fontAlgn="base">
              <a:buNone/>
            </a:pPr>
            <a:r>
              <a:rPr lang="sv-SE" sz="1900" b="0" i="0">
                <a:effectLst/>
                <a:latin typeface="Calibri" panose="020F0502020204030204" pitchFamily="34" charset="0"/>
              </a:rPr>
              <a:t>Anmälan ska göras av den medarbetare som fått uppgift om händelsen eller varit närvarande. </a:t>
            </a:r>
            <a:endParaRPr lang="sv-SE" sz="1900" b="0" i="0">
              <a:effectLst/>
              <a:latin typeface="Segoe UI" panose="020B0502040204020203" pitchFamily="34" charset="0"/>
            </a:endParaRPr>
          </a:p>
          <a:p>
            <a:pPr marL="0" indent="0" rtl="0" fontAlgn="base">
              <a:buNone/>
            </a:pPr>
            <a:r>
              <a:rPr lang="sv-SE" sz="1900" b="0" i="0">
                <a:effectLst/>
                <a:latin typeface="Calibri" panose="020F0502020204030204" pitchFamily="34" charset="0"/>
              </a:rPr>
              <a:t>Anmälan ska göras skyndsamt, dvs inom loppet av ett par dagar. </a:t>
            </a:r>
            <a:r>
              <a:rPr lang="sv-SE" sz="1900" b="1" i="0">
                <a:effectLst/>
                <a:latin typeface="Calibri" panose="020F0502020204030204" pitchFamily="34" charset="0"/>
              </a:rPr>
              <a:t>Länk till anmälan hittas i Teams, kanal Elevhälsa som en länk högst upp på sidan.</a:t>
            </a:r>
            <a:r>
              <a:rPr lang="sv-SE" sz="1900" b="0" i="0">
                <a:effectLst/>
                <a:latin typeface="Calibri" panose="020F0502020204030204" pitchFamily="34" charset="0"/>
              </a:rPr>
              <a:t> När en anmälan är ifylld informeras rektor och skolhuvudmannen automatiskt. Vid allvarlig händelse ska alltid kontakt tas med rektor innan anmälan sker.</a:t>
            </a:r>
            <a:endParaRPr lang="sv-SE" sz="1900" b="0" i="0">
              <a:effectLst/>
              <a:latin typeface="Segoe UI" panose="020B0502040204020203" pitchFamily="34" charset="0"/>
            </a:endParaRPr>
          </a:p>
          <a:p>
            <a:pPr marL="0" indent="0" rtl="0" fontAlgn="base">
              <a:buNone/>
            </a:pPr>
            <a:r>
              <a:rPr lang="sv-SE" sz="1900" b="0" i="0">
                <a:effectLst/>
                <a:latin typeface="Calibri" panose="020F0502020204030204" pitchFamily="34" charset="0"/>
              </a:rPr>
              <a:t>Anmälan är en </a:t>
            </a:r>
            <a:r>
              <a:rPr lang="sv-SE" sz="1900" b="1" i="0">
                <a:effectLst/>
                <a:latin typeface="Calibri" panose="020F0502020204030204" pitchFamily="34" charset="0"/>
              </a:rPr>
              <a:t>kortfattad redogörelse</a:t>
            </a:r>
            <a:r>
              <a:rPr lang="sv-SE" sz="1900" b="0" i="0">
                <a:effectLst/>
                <a:latin typeface="Calibri" panose="020F0502020204030204" pitchFamily="34" charset="0"/>
              </a:rPr>
              <a:t> av vad som </a:t>
            </a:r>
            <a:r>
              <a:rPr lang="sv-SE" sz="1900" b="1" i="0">
                <a:effectLst/>
                <a:latin typeface="Calibri" panose="020F0502020204030204" pitchFamily="34" charset="0"/>
              </a:rPr>
              <a:t>kan</a:t>
            </a:r>
            <a:r>
              <a:rPr lang="sv-SE" sz="1900" b="0" i="0">
                <a:effectLst/>
                <a:latin typeface="Calibri" panose="020F0502020204030204" pitchFamily="34" charset="0"/>
              </a:rPr>
              <a:t> ha hänt (tid, plats), vilka som </a:t>
            </a:r>
            <a:r>
              <a:rPr lang="sv-SE" sz="1900" b="1">
                <a:latin typeface="Calibri" panose="020F0502020204030204" pitchFamily="34" charset="0"/>
              </a:rPr>
              <a:t>kan</a:t>
            </a:r>
            <a:r>
              <a:rPr lang="sv-SE" sz="1900">
                <a:latin typeface="Calibri" panose="020F0502020204030204" pitchFamily="34" charset="0"/>
              </a:rPr>
              <a:t> ha</a:t>
            </a:r>
            <a:r>
              <a:rPr lang="sv-SE" sz="1900" b="0" i="0">
                <a:effectLst/>
                <a:latin typeface="Calibri" panose="020F0502020204030204" pitchFamily="34" charset="0"/>
              </a:rPr>
              <a:t> varit inblandade samt vilka som informerats. </a:t>
            </a:r>
            <a:endParaRPr lang="sv-SE" sz="1900" b="0" i="0">
              <a:effectLst/>
              <a:latin typeface="Segoe UI" panose="020B0502040204020203" pitchFamily="34" charset="0"/>
            </a:endParaRPr>
          </a:p>
          <a:p>
            <a:pPr marL="0" indent="0" rtl="0" fontAlgn="base">
              <a:buNone/>
            </a:pPr>
            <a:r>
              <a:rPr lang="sv-SE" sz="1900" b="0" i="0">
                <a:effectLst/>
                <a:latin typeface="Calibri" panose="020F0502020204030204" pitchFamily="34" charset="0"/>
              </a:rPr>
              <a:t>Om händelsen handlar om situationer där flera klasser eller elevgrupper är inblandade tas alltid kontakt med kurator för samverkan. Kurator ansvarar för att samverkan sker och att arbetsfördelning görs. </a:t>
            </a:r>
            <a:endParaRPr lang="sv-SE" sz="1900" b="0" i="0">
              <a:effectLst/>
              <a:latin typeface="Segoe UI" panose="020B0502040204020203" pitchFamily="34" charset="0"/>
            </a:endParaRPr>
          </a:p>
          <a:p>
            <a:pPr marL="0" indent="0" rtl="0" fontAlgn="base">
              <a:buNone/>
            </a:pPr>
            <a:r>
              <a:rPr lang="sv-SE" sz="1900" b="0" i="0">
                <a:effectLst/>
                <a:latin typeface="Calibri" panose="020F0502020204030204" pitchFamily="34" charset="0"/>
              </a:rPr>
              <a:t>Vid upprepad kränkning eller mobbing kopplas alltid kurator in. Ansvarig för att detta görs är den i personalen som får kännedom om det som inträffat. </a:t>
            </a:r>
            <a:endParaRPr lang="sv-SE" sz="1900" b="0" i="0">
              <a:effectLst/>
              <a:latin typeface="Segoe UI" panose="020B0502040204020203" pitchFamily="34" charset="0"/>
            </a:endParaRPr>
          </a:p>
          <a:p>
            <a:endParaRPr lang="sv-SE" sz="1900"/>
          </a:p>
        </p:txBody>
      </p:sp>
    </p:spTree>
    <p:extLst>
      <p:ext uri="{BB962C8B-B14F-4D97-AF65-F5344CB8AC3E}">
        <p14:creationId xmlns:p14="http://schemas.microsoft.com/office/powerpoint/2010/main" val="3125038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D0F006CC-AD93-44D8-B43F-BEC5020108A7}"/>
              </a:ext>
            </a:extLst>
          </p:cNvPr>
          <p:cNvSpPr>
            <a:spLocks noGrp="1"/>
          </p:cNvSpPr>
          <p:nvPr>
            <p:ph type="title"/>
          </p:nvPr>
        </p:nvSpPr>
        <p:spPr>
          <a:xfrm>
            <a:off x="838200" y="365125"/>
            <a:ext cx="10515600" cy="1325563"/>
          </a:xfrm>
        </p:spPr>
        <p:txBody>
          <a:bodyPr>
            <a:normAutofit/>
          </a:bodyPr>
          <a:lstStyle/>
          <a:p>
            <a:r>
              <a:rPr lang="sv-SE" sz="4200" b="1" i="0">
                <a:effectLst/>
                <a:latin typeface="Calibri" panose="020F0502020204030204" pitchFamily="34" charset="0"/>
              </a:rPr>
              <a:t>Utreda</a:t>
            </a:r>
            <a:br>
              <a:rPr lang="sv-SE" sz="4200" b="0" i="0">
                <a:effectLst/>
                <a:latin typeface="Segoe UI" panose="020B0502040204020203" pitchFamily="34" charset="0"/>
              </a:rPr>
            </a:br>
            <a:endParaRPr lang="sv-SE"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623FE7AD-FF9E-40E0-8D70-6801DCA0AF0D}"/>
              </a:ext>
            </a:extLst>
          </p:cNvPr>
          <p:cNvSpPr>
            <a:spLocks noGrp="1"/>
          </p:cNvSpPr>
          <p:nvPr>
            <p:ph idx="1"/>
          </p:nvPr>
        </p:nvSpPr>
        <p:spPr>
          <a:xfrm>
            <a:off x="838200" y="1929384"/>
            <a:ext cx="10515600" cy="4251960"/>
          </a:xfrm>
        </p:spPr>
        <p:txBody>
          <a:bodyPr>
            <a:normAutofit/>
          </a:bodyPr>
          <a:lstStyle/>
          <a:p>
            <a:pPr marL="0" indent="0" rtl="0" fontAlgn="base">
              <a:buNone/>
            </a:pPr>
            <a:r>
              <a:rPr lang="sv-SE" sz="2200" b="0" i="0">
                <a:effectLst/>
                <a:latin typeface="Calibri" panose="020F0502020204030204" pitchFamily="34" charset="0"/>
              </a:rPr>
              <a:t>Utredningen kan göras på olika sätt och flera medarbetare kan bli inblandade. </a:t>
            </a:r>
          </a:p>
          <a:p>
            <a:pPr marL="0" indent="0" rtl="0" fontAlgn="base">
              <a:buNone/>
            </a:pPr>
            <a:r>
              <a:rPr lang="sv-SE" sz="2200" b="0" i="0">
                <a:effectLst/>
                <a:latin typeface="Calibri" panose="020F0502020204030204" pitchFamily="34" charset="0"/>
              </a:rPr>
              <a:t>I de fall där kurator är samordnande ansvarar hen för att utredningen blir klar. I övriga fall ansvarar den som upprättat anmälan för att utredningen färdigställs. </a:t>
            </a:r>
          </a:p>
          <a:p>
            <a:pPr marL="0" indent="0" rtl="0" fontAlgn="base">
              <a:buNone/>
            </a:pPr>
            <a:r>
              <a:rPr lang="sv-SE" sz="2200" b="0" i="0">
                <a:effectLst/>
                <a:latin typeface="Calibri" panose="020F0502020204030204" pitchFamily="34" charset="0"/>
              </a:rPr>
              <a:t>Rektor anger vilka som blir ansvariga och du får ett mejl med information om du är påkopplad med utredningsansvar. </a:t>
            </a:r>
          </a:p>
          <a:p>
            <a:pPr marL="0" indent="0" rtl="0" fontAlgn="base">
              <a:buNone/>
            </a:pPr>
            <a:r>
              <a:rPr lang="sv-SE" sz="2200" b="0" i="0">
                <a:effectLst/>
                <a:latin typeface="Calibri" panose="020F0502020204030204" pitchFamily="34" charset="0"/>
              </a:rPr>
              <a:t>Utredningen kan ta längre tid (ett par veckor) innan den är klar. Utredning ska så långt det är möjligt klargöra vad som hänt samt vilka som varit inblandade. Det ska även framgå om åtgärder behövs. </a:t>
            </a:r>
            <a:endParaRPr lang="sv-SE" sz="2200" b="0" i="0">
              <a:effectLst/>
              <a:latin typeface="Segoe UI" panose="020B0502040204020203" pitchFamily="34" charset="0"/>
            </a:endParaRPr>
          </a:p>
          <a:p>
            <a:endParaRPr lang="sv-SE" sz="2200"/>
          </a:p>
        </p:txBody>
      </p:sp>
    </p:spTree>
    <p:extLst>
      <p:ext uri="{BB962C8B-B14F-4D97-AF65-F5344CB8AC3E}">
        <p14:creationId xmlns:p14="http://schemas.microsoft.com/office/powerpoint/2010/main" val="1729747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D2827E8F-5FAA-4A8C-8DFC-CF384D81177D}"/>
              </a:ext>
            </a:extLst>
          </p:cNvPr>
          <p:cNvSpPr>
            <a:spLocks noGrp="1"/>
          </p:cNvSpPr>
          <p:nvPr>
            <p:ph type="title"/>
          </p:nvPr>
        </p:nvSpPr>
        <p:spPr>
          <a:xfrm>
            <a:off x="838200" y="365125"/>
            <a:ext cx="10515600" cy="1325563"/>
          </a:xfrm>
        </p:spPr>
        <p:txBody>
          <a:bodyPr>
            <a:normAutofit/>
          </a:bodyPr>
          <a:lstStyle/>
          <a:p>
            <a:r>
              <a:rPr lang="sv-SE" sz="4200" b="1" i="0">
                <a:effectLst/>
                <a:latin typeface="Calibri" panose="020F0502020204030204" pitchFamily="34" charset="0"/>
              </a:rPr>
              <a:t>Åtgärda</a:t>
            </a:r>
            <a:r>
              <a:rPr lang="sv-SE" sz="4200" b="0" i="0">
                <a:effectLst/>
                <a:latin typeface="Calibri" panose="020F0502020204030204" pitchFamily="34" charset="0"/>
              </a:rPr>
              <a:t> </a:t>
            </a:r>
            <a:br>
              <a:rPr lang="sv-SE" sz="4200" b="0" i="0">
                <a:effectLst/>
                <a:latin typeface="Segoe UI" panose="020B0502040204020203" pitchFamily="34" charset="0"/>
              </a:rPr>
            </a:br>
            <a:endParaRPr lang="sv-SE"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561FC57D-01DB-4E9B-BA83-ECF0449F4B51}"/>
              </a:ext>
            </a:extLst>
          </p:cNvPr>
          <p:cNvSpPr>
            <a:spLocks noGrp="1"/>
          </p:cNvSpPr>
          <p:nvPr>
            <p:ph idx="1"/>
          </p:nvPr>
        </p:nvSpPr>
        <p:spPr>
          <a:xfrm>
            <a:off x="838200" y="1929384"/>
            <a:ext cx="10515600" cy="4251960"/>
          </a:xfrm>
        </p:spPr>
        <p:txBody>
          <a:bodyPr>
            <a:normAutofit/>
          </a:bodyPr>
          <a:lstStyle/>
          <a:p>
            <a:pPr marL="0" indent="0" rtl="0" fontAlgn="base">
              <a:buNone/>
            </a:pPr>
            <a:r>
              <a:rPr lang="sv-SE" sz="2200" b="0" i="0">
                <a:effectLst/>
                <a:latin typeface="Calibri" panose="020F0502020204030204" pitchFamily="34" charset="0"/>
              </a:rPr>
              <a:t>I samband med utredningen fattas beslut om åtgärder ska sättas in som förhindrar/förebygger framtida kränkningar. </a:t>
            </a:r>
          </a:p>
          <a:p>
            <a:pPr marL="0" indent="0" rtl="0" fontAlgn="base">
              <a:buNone/>
            </a:pPr>
            <a:r>
              <a:rPr lang="sv-SE" sz="2200" b="0" i="0">
                <a:effectLst/>
                <a:latin typeface="Calibri" panose="020F0502020204030204" pitchFamily="34" charset="0"/>
              </a:rPr>
              <a:t>Under fliken åtgärder fyller man i vilka åtgärderna är, vem som ansvarar för dem samt när de ska följas upp. </a:t>
            </a:r>
            <a:endParaRPr lang="sv-SE" sz="2200" b="0" i="0">
              <a:effectLst/>
              <a:latin typeface="Segoe UI" panose="020B0502040204020203" pitchFamily="34" charset="0"/>
            </a:endParaRPr>
          </a:p>
          <a:p>
            <a:endParaRPr lang="sv-SE" sz="2200"/>
          </a:p>
        </p:txBody>
      </p:sp>
    </p:spTree>
    <p:extLst>
      <p:ext uri="{BB962C8B-B14F-4D97-AF65-F5344CB8AC3E}">
        <p14:creationId xmlns:p14="http://schemas.microsoft.com/office/powerpoint/2010/main" val="1945371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DA2F99E-24DF-407C-9343-C3DE5C0851C2}"/>
              </a:ext>
            </a:extLst>
          </p:cNvPr>
          <p:cNvSpPr>
            <a:spLocks noGrp="1"/>
          </p:cNvSpPr>
          <p:nvPr>
            <p:ph type="title"/>
          </p:nvPr>
        </p:nvSpPr>
        <p:spPr>
          <a:xfrm>
            <a:off x="838200" y="365125"/>
            <a:ext cx="10515600" cy="1325563"/>
          </a:xfrm>
        </p:spPr>
        <p:txBody>
          <a:bodyPr>
            <a:normAutofit/>
          </a:bodyPr>
          <a:lstStyle/>
          <a:p>
            <a:r>
              <a:rPr lang="sv-SE" sz="4200" b="1">
                <a:latin typeface="Calibri" panose="020F0502020204030204" pitchFamily="34" charset="0"/>
              </a:rPr>
              <a:t>Följa upp</a:t>
            </a:r>
            <a:br>
              <a:rPr lang="sv-SE" sz="4200" b="0" i="0">
                <a:effectLst/>
                <a:latin typeface="Segoe UI" panose="020B0502040204020203" pitchFamily="34" charset="0"/>
              </a:rPr>
            </a:br>
            <a:endParaRPr lang="sv-SE"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8D73C0B6-D54C-4DC7-A174-E43B5432E610}"/>
              </a:ext>
            </a:extLst>
          </p:cNvPr>
          <p:cNvSpPr>
            <a:spLocks noGrp="1"/>
          </p:cNvSpPr>
          <p:nvPr>
            <p:ph idx="1"/>
          </p:nvPr>
        </p:nvSpPr>
        <p:spPr>
          <a:xfrm>
            <a:off x="838200" y="1929384"/>
            <a:ext cx="10515600" cy="4251960"/>
          </a:xfrm>
        </p:spPr>
        <p:txBody>
          <a:bodyPr>
            <a:normAutofit/>
          </a:bodyPr>
          <a:lstStyle/>
          <a:p>
            <a:pPr marL="0" indent="0" rtl="0" fontAlgn="base">
              <a:buNone/>
            </a:pPr>
            <a:r>
              <a:rPr lang="sv-SE" sz="2200" b="0" i="0">
                <a:effectLst/>
                <a:latin typeface="Calibri" panose="020F0502020204030204" pitchFamily="34" charset="0"/>
              </a:rPr>
              <a:t>Under denna flik dokumenteras uppföljning av åtgärder genom att namnge vilka som ansvarat för åtgärder, vilka åtgärderna varit samt vilka resultat som åtgärderna fått. </a:t>
            </a:r>
          </a:p>
          <a:p>
            <a:pPr marL="0" indent="0" rtl="0" fontAlgn="base">
              <a:buNone/>
            </a:pPr>
            <a:r>
              <a:rPr lang="sv-SE" sz="2200" b="0" i="0">
                <a:effectLst/>
                <a:latin typeface="Calibri" panose="020F0502020204030204" pitchFamily="34" charset="0"/>
              </a:rPr>
              <a:t>Om man konstaterar att kränkningarna ännu inte upphört så sätts nya åtgärder med uppföljning in. Flera uppföljningar kan alltså genomföras. </a:t>
            </a:r>
          </a:p>
          <a:p>
            <a:pPr marL="0" indent="0" rtl="0" fontAlgn="base">
              <a:buNone/>
            </a:pPr>
            <a:r>
              <a:rPr lang="sv-SE" sz="2200" b="0" i="0">
                <a:effectLst/>
                <a:latin typeface="Calibri" panose="020F0502020204030204" pitchFamily="34" charset="0"/>
              </a:rPr>
              <a:t>Ärendet stängs då man bedömer vid sista uppföljningen att åtgärderna fått avsett resultat. </a:t>
            </a:r>
            <a:endParaRPr lang="sv-SE" sz="2200" b="0" i="0">
              <a:effectLst/>
              <a:latin typeface="Segoe UI" panose="020B0502040204020203" pitchFamily="34" charset="0"/>
            </a:endParaRPr>
          </a:p>
          <a:p>
            <a:endParaRPr lang="sv-SE" sz="2200"/>
          </a:p>
        </p:txBody>
      </p:sp>
    </p:spTree>
    <p:extLst>
      <p:ext uri="{BB962C8B-B14F-4D97-AF65-F5344CB8AC3E}">
        <p14:creationId xmlns:p14="http://schemas.microsoft.com/office/powerpoint/2010/main" val="614030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37BB86E-982C-4DA9-9431-8E01E66B3192}"/>
              </a:ext>
            </a:extLst>
          </p:cNvPr>
          <p:cNvSpPr>
            <a:spLocks noGrp="1"/>
          </p:cNvSpPr>
          <p:nvPr>
            <p:ph type="title"/>
          </p:nvPr>
        </p:nvSpPr>
        <p:spPr>
          <a:xfrm>
            <a:off x="838200" y="365125"/>
            <a:ext cx="10515600" cy="1325563"/>
          </a:xfrm>
        </p:spPr>
        <p:txBody>
          <a:bodyPr>
            <a:normAutofit/>
          </a:bodyPr>
          <a:lstStyle/>
          <a:p>
            <a:r>
              <a:rPr lang="sv-SE" sz="4200" b="1" i="0">
                <a:effectLst/>
                <a:latin typeface="Calibri" panose="020F0502020204030204" pitchFamily="34" charset="0"/>
              </a:rPr>
              <a:t>Avsluta ärende</a:t>
            </a:r>
            <a:r>
              <a:rPr lang="sv-SE" sz="4200" b="0" i="0">
                <a:effectLst/>
                <a:latin typeface="Calibri" panose="020F0502020204030204" pitchFamily="34" charset="0"/>
              </a:rPr>
              <a:t> </a:t>
            </a:r>
            <a:br>
              <a:rPr lang="sv-SE" sz="4200" b="0" i="0">
                <a:effectLst/>
                <a:latin typeface="Segoe UI" panose="020B0502040204020203" pitchFamily="34" charset="0"/>
              </a:rPr>
            </a:br>
            <a:endParaRPr lang="sv-SE"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819CF014-325B-4CA8-A0D2-26BE7800A98C}"/>
              </a:ext>
            </a:extLst>
          </p:cNvPr>
          <p:cNvSpPr>
            <a:spLocks noGrp="1"/>
          </p:cNvSpPr>
          <p:nvPr>
            <p:ph idx="1"/>
          </p:nvPr>
        </p:nvSpPr>
        <p:spPr>
          <a:xfrm>
            <a:off x="838200" y="1929384"/>
            <a:ext cx="10515600" cy="4251960"/>
          </a:xfrm>
        </p:spPr>
        <p:txBody>
          <a:bodyPr>
            <a:normAutofit/>
          </a:bodyPr>
          <a:lstStyle/>
          <a:p>
            <a:pPr marL="0" indent="0" rtl="0" fontAlgn="base">
              <a:buNone/>
            </a:pPr>
            <a:r>
              <a:rPr lang="sv-SE" sz="2200" b="0" i="0">
                <a:effectLst/>
                <a:latin typeface="Calibri" panose="020F0502020204030204" pitchFamily="34" charset="0"/>
              </a:rPr>
              <a:t>Rektor får ett mejl om att utredare bedömer att ärendet kan avslutas (sker då man väljer i Uppföljning att stänga ärendet). </a:t>
            </a:r>
          </a:p>
          <a:p>
            <a:pPr marL="0" indent="0" rtl="0" fontAlgn="base">
              <a:buNone/>
            </a:pPr>
            <a:r>
              <a:rPr lang="sv-SE" sz="2200" b="0" i="0">
                <a:effectLst/>
                <a:latin typeface="Calibri" panose="020F0502020204030204" pitchFamily="34" charset="0"/>
              </a:rPr>
              <a:t>Rektor granskar hela ärendehanteringen från anmälan till uppföljning och avslutar sedan ärendet. </a:t>
            </a:r>
            <a:endParaRPr lang="sv-SE" sz="2200" b="0" i="0">
              <a:effectLst/>
              <a:latin typeface="Segoe UI" panose="020B0502040204020203" pitchFamily="34" charset="0"/>
            </a:endParaRPr>
          </a:p>
          <a:p>
            <a:pPr rtl="0" fontAlgn="base"/>
            <a:endParaRPr lang="sv-SE" sz="2200" b="0" i="0">
              <a:effectLst/>
              <a:latin typeface="Segoe UI" panose="020B0502040204020203" pitchFamily="34" charset="0"/>
            </a:endParaRPr>
          </a:p>
          <a:p>
            <a:endParaRPr lang="sv-SE" sz="2200"/>
          </a:p>
        </p:txBody>
      </p:sp>
    </p:spTree>
    <p:extLst>
      <p:ext uri="{BB962C8B-B14F-4D97-AF65-F5344CB8AC3E}">
        <p14:creationId xmlns:p14="http://schemas.microsoft.com/office/powerpoint/2010/main" val="1759145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602929-EC25-480B-A9CE-C61DAD8B6DD2}"/>
              </a:ext>
            </a:extLst>
          </p:cNvPr>
          <p:cNvSpPr>
            <a:spLocks noGrp="1"/>
          </p:cNvSpPr>
          <p:nvPr>
            <p:ph type="title"/>
          </p:nvPr>
        </p:nvSpPr>
        <p:spPr/>
        <p:txBody>
          <a:bodyPr/>
          <a:lstStyle/>
          <a:p>
            <a:r>
              <a:rPr lang="sv-SE"/>
              <a:t>Skolans främjande arbete</a:t>
            </a:r>
          </a:p>
        </p:txBody>
      </p:sp>
      <p:sp>
        <p:nvSpPr>
          <p:cNvPr id="3" name="Platshållare för innehåll 2">
            <a:extLst>
              <a:ext uri="{FF2B5EF4-FFF2-40B4-BE49-F238E27FC236}">
                <a16:creationId xmlns:a16="http://schemas.microsoft.com/office/drawing/2014/main" id="{ECBAD4EC-414C-4566-9554-68F24709BFD1}"/>
              </a:ext>
            </a:extLst>
          </p:cNvPr>
          <p:cNvSpPr>
            <a:spLocks noGrp="1"/>
          </p:cNvSpPr>
          <p:nvPr>
            <p:ph idx="1"/>
          </p:nvPr>
        </p:nvSpPr>
        <p:spPr/>
        <p:txBody>
          <a:bodyPr>
            <a:noAutofit/>
          </a:bodyPr>
          <a:lstStyle/>
          <a:p>
            <a:r>
              <a:rPr lang="sv-SE" sz="1200"/>
              <a:t>På skolan sker ett extra fokus på gruppstärkande aktiviteter, värden och förhållningssätt, regler och rutiner under skolstartsveckor i syfte att skapa goda förutsättningar för ett gott arbetsklimat. Under denna period ska elevgruppen informeras om Planen mot kränkning och diskriminering samt hur en kränkningsanmälan kan ske. Undervisning om diskrimineringsgrunderna genomförs under denna period. Ansvariga: mentorer och fritidspersonal. </a:t>
            </a:r>
          </a:p>
          <a:p>
            <a:r>
              <a:rPr lang="sv-SE" sz="1200"/>
              <a:t>Lektioner och samtal genomförs i alla klasser rörande </a:t>
            </a:r>
            <a:r>
              <a:rPr lang="sv-SE" sz="1200" err="1"/>
              <a:t>nätvett</a:t>
            </a:r>
            <a:r>
              <a:rPr lang="sv-SE" sz="1200"/>
              <a:t> och elevers upplevelser vid användning av sociala medier och digitala spel. Ansvariga: mentorer och fritidspersonal, stöd via IT-plan.</a:t>
            </a:r>
          </a:p>
          <a:p>
            <a:r>
              <a:rPr lang="sv-SE" sz="1200"/>
              <a:t>Vi har ett planerat och aktivt mottagande av nya elever som syftar till att få en upplevelse av tillhörighet och trygghet. Ansvarig: mentor, fritidspersonal.  </a:t>
            </a:r>
          </a:p>
          <a:p>
            <a:r>
              <a:rPr lang="sv-SE" sz="1200"/>
              <a:t>Vi strävar efter att skapa goda relationer till alla elever så att vi utifrån god kännedom om elevgruppen kan skapa en verksamhet och undervisning där alla känner sig trygga att delta. Alla som ansvarar för planering av verksamhet ska beakta diskrimineringsgrunderna så att alla elevers lika rättigheter och möjligheter främjas. </a:t>
            </a:r>
          </a:p>
          <a:p>
            <a:r>
              <a:rPr lang="sv-SE" sz="1200"/>
              <a:t>Vi följer upp nya elevers upplevelse av skolstart och ser då till att eleven känner till skolans regler samt hur man ska agera om kränkning har skett. Ansvarig: kurator </a:t>
            </a:r>
          </a:p>
          <a:p>
            <a:r>
              <a:rPr lang="sv-SE" sz="1200"/>
              <a:t>Vi använder oss av lekgrupper eller på annat sätt planerade rastaktiviteter för att skapa goda förutsättningar för alla elever att trivas och uppleva rasten som positivt. Ansvariga mentorer, fritidspersonal och rastpedagoger </a:t>
            </a:r>
          </a:p>
          <a:p>
            <a:r>
              <a:rPr lang="sv-SE" sz="1200"/>
              <a:t>Det finns ett skolgemensamt schema för tillsyn och samspel med vuxna under rast. Ansvarig skolledning i schemaläggning </a:t>
            </a:r>
          </a:p>
          <a:p>
            <a:r>
              <a:rPr lang="sv-SE" sz="1200"/>
              <a:t>Vi driver ett medvetet, värdegrundsarbetet i alla klasser som utgår från behov som kan observeras i elevgruppen. Utifrån elevgruppens ålder ta upp frågor som rör normer och hierarkier och i processer tillsammans med elever skapa förutsättningar som leder till att makthierarkier kan brytas och alla ges en plats där man kan bidra. På skolan finns olika material och stöd till lärare som kan användas i dessa samtal och övningar. Ansvarig: mentor och fritidspersonal </a:t>
            </a:r>
          </a:p>
          <a:p>
            <a:r>
              <a:rPr lang="sv-SE" sz="1200"/>
              <a:t>Vi har en kamratstödjargrupp med elever från åk 3–5 med uppdrag att hitta på och genomföra gemensamma aktiviteter på skolan som gynnar vikänsla. Ansvarig: kurator  </a:t>
            </a:r>
          </a:p>
          <a:p>
            <a:r>
              <a:rPr lang="sv-SE" sz="1200"/>
              <a:t>Från läsåret 20/21 arbetar hela skolan i projektet Inkluderande beteendestöd i skolan som syftar till att förbättra arbetsmiljön för alla på skolan. Ansvarig IBIS-teamet</a:t>
            </a:r>
          </a:p>
        </p:txBody>
      </p:sp>
    </p:spTree>
    <p:extLst>
      <p:ext uri="{BB962C8B-B14F-4D97-AF65-F5344CB8AC3E}">
        <p14:creationId xmlns:p14="http://schemas.microsoft.com/office/powerpoint/2010/main" val="3198191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6EADA1-6387-46EF-A61F-AE42373196EB}"/>
              </a:ext>
            </a:extLst>
          </p:cNvPr>
          <p:cNvSpPr>
            <a:spLocks noGrp="1"/>
          </p:cNvSpPr>
          <p:nvPr>
            <p:ph type="title"/>
          </p:nvPr>
        </p:nvSpPr>
        <p:spPr/>
        <p:txBody>
          <a:bodyPr/>
          <a:lstStyle/>
          <a:p>
            <a:r>
              <a:rPr lang="sv-SE"/>
              <a:t>Föregående års arbete</a:t>
            </a:r>
          </a:p>
        </p:txBody>
      </p:sp>
      <p:sp>
        <p:nvSpPr>
          <p:cNvPr id="3" name="Platshållare för innehåll 2">
            <a:extLst>
              <a:ext uri="{FF2B5EF4-FFF2-40B4-BE49-F238E27FC236}">
                <a16:creationId xmlns:a16="http://schemas.microsoft.com/office/drawing/2014/main" id="{4F3DED42-5040-4504-BE98-4A4843BE0F57}"/>
              </a:ext>
            </a:extLst>
          </p:cNvPr>
          <p:cNvSpPr>
            <a:spLocks noGrp="1"/>
          </p:cNvSpPr>
          <p:nvPr>
            <p:ph idx="1"/>
          </p:nvPr>
        </p:nvSpPr>
        <p:spPr/>
        <p:txBody>
          <a:bodyPr>
            <a:normAutofit fontScale="55000" lnSpcReduction="20000"/>
          </a:bodyPr>
          <a:lstStyle/>
          <a:p>
            <a:r>
              <a:rPr lang="sv-SE"/>
              <a:t>Fortsatt utveckling av rollen som rastpedagog. </a:t>
            </a:r>
          </a:p>
          <a:p>
            <a:pPr marL="0" indent="0">
              <a:buNone/>
            </a:pPr>
            <a:r>
              <a:rPr lang="sv-SE"/>
              <a:t>Resultat: Under två år har vi avsatt resurs för rollen som rastpedagog. Vi kan se att ett riktat arbete för några av skolans medarbetare kring arbeten som rör rasten är en framgångsfaktor i trygghetsarbetet. Skolgårdsmiljön följs upp medvetet och systematiskt och elevernas idéer kan snabbare få genomslag. Rollen som rastpedagog gör även att det finns en kontinuitet under rasten som innebär att Rastpedagogen kan följa upp konflikter, ge stöd i att hantera samt rapportera till arbetslagets personal så att förebyggande insatser kan hanteras. Vi kan se att fler ordnade aktiviteter kan skapas för den elevgrupp som behöver mer stöd och närhet av vuxna under rasten. Jämfört med tidigare år så har antalet konflikter minskat och fler elever är nöjda med rasterna än tidigare. Därmed så kan vi konstatera att rastpedagog-projekt inte längre ska bedrivas som ett tillfälligt projekt utan ska vara en ordinarie del av skolans verksamhet. </a:t>
            </a:r>
          </a:p>
          <a:p>
            <a:endParaRPr lang="sv-SE"/>
          </a:p>
          <a:p>
            <a:r>
              <a:rPr lang="sv-SE"/>
              <a:t>Förbättring av tillgängliga lärmiljöer i alla klassrum, fritidsavdelningar, utemiljöer samt skolrestaurang. </a:t>
            </a:r>
          </a:p>
          <a:p>
            <a:pPr marL="0" indent="0">
              <a:buNone/>
            </a:pPr>
            <a:r>
              <a:rPr lang="sv-SE"/>
              <a:t>Resultat: Kompetensutvecklingsinsatser och stöd via inköp av material och gemensamma arbetssätt till exempel bildstöd har genomförts under året. I personalens analys kan vi se att vi nu använder olika delar av detta mer frekvent för att skapa bättre förutsättningar i lärandet för alla elever. Ett fortsatt arbete behövs under kommande år. </a:t>
            </a:r>
          </a:p>
          <a:p>
            <a:endParaRPr lang="sv-SE"/>
          </a:p>
          <a:p>
            <a:r>
              <a:rPr lang="sv-SE"/>
              <a:t>Gemensamma förhållningssätt och bemötanden som syftar till att skapa en god arbetsmiljö för alla på skolan. </a:t>
            </a:r>
          </a:p>
          <a:p>
            <a:pPr marL="0" indent="0">
              <a:buNone/>
            </a:pPr>
            <a:r>
              <a:rPr lang="sv-SE"/>
              <a:t>Resultat: Arbetet har letts via IBIS-teamet på skolan. Fokus har varit att införa verktyg som skapar systematik i relationsarbetet. I uppföljning uppger personalen att de vill fortsätta använda dessa verktyg då de gett ett stöd. Vi har även tillsammans med eleverna arbetat fram nya skolregler som sedan tränats gemensamt och samtidigt i skolans alla klasser. Vi kan se olika goda resultat i klasserna men bedömer att detta arbete måste fördjupas och systematiseras på det sätt som är tänkt i projektet för att ge något bestående resultat. Vi fortsätter i samma projekt kommande läsår.</a:t>
            </a:r>
          </a:p>
        </p:txBody>
      </p:sp>
    </p:spTree>
    <p:extLst>
      <p:ext uri="{BB962C8B-B14F-4D97-AF65-F5344CB8AC3E}">
        <p14:creationId xmlns:p14="http://schemas.microsoft.com/office/powerpoint/2010/main" val="17087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1F36B5-E50E-4D69-86FB-E276BA30B154}"/>
              </a:ext>
            </a:extLst>
          </p:cNvPr>
          <p:cNvSpPr>
            <a:spLocks noGrp="1"/>
          </p:cNvSpPr>
          <p:nvPr>
            <p:ph type="title"/>
          </p:nvPr>
        </p:nvSpPr>
        <p:spPr/>
        <p:txBody>
          <a:bodyPr/>
          <a:lstStyle/>
          <a:p>
            <a:r>
              <a:rPr lang="sv-SE"/>
              <a:t>Elevers delaktighet i det främjande och förebyggande arbetet</a:t>
            </a:r>
          </a:p>
        </p:txBody>
      </p:sp>
      <p:sp>
        <p:nvSpPr>
          <p:cNvPr id="3" name="Platshållare för innehåll 2">
            <a:extLst>
              <a:ext uri="{FF2B5EF4-FFF2-40B4-BE49-F238E27FC236}">
                <a16:creationId xmlns:a16="http://schemas.microsoft.com/office/drawing/2014/main" id="{255D2691-6454-4872-BAC5-E198F937B3B0}"/>
              </a:ext>
            </a:extLst>
          </p:cNvPr>
          <p:cNvSpPr>
            <a:spLocks noGrp="1"/>
          </p:cNvSpPr>
          <p:nvPr>
            <p:ph idx="1"/>
          </p:nvPr>
        </p:nvSpPr>
        <p:spPr/>
        <p:txBody>
          <a:bodyPr>
            <a:normAutofit/>
          </a:bodyPr>
          <a:lstStyle/>
          <a:p>
            <a:pPr marL="0" indent="0">
              <a:buNone/>
            </a:pPr>
            <a:r>
              <a:rPr lang="sv-SE" sz="2000"/>
              <a:t>Elevers upplevelse av sin skolmiljö samlas systematiskt in genom den kartläggning som genomförs årligen. Mentor är ansvarig för att återkoppla resultat av kartläggning samt samtala med eleverna om förslag på åtgärder för att förbättra utifrån resultatet. Det är av stor vikt att tydliggöra hur elevernas upplevelse tas om hand och att vi tillsammans arbetar för att förbättra. </a:t>
            </a:r>
          </a:p>
          <a:p>
            <a:pPr marL="0" indent="0">
              <a:buNone/>
            </a:pPr>
            <a:r>
              <a:rPr lang="sv-SE" sz="2000"/>
              <a:t>Undervisning om likabehandling, diskrimineringsgrunderna och hur kränkningar kan uppstå och stoppas finns med i olika sammanhang och ska vid varje läsårsstart ta upp i alla klasser i samband med att  läsåret startas. Ansvarig är mentor och om stöd behövs kan kurator, skolledning eller rastpedagog bidra i det arbetet. </a:t>
            </a:r>
          </a:p>
          <a:p>
            <a:pPr marL="0" indent="0">
              <a:buNone/>
            </a:pPr>
            <a:r>
              <a:rPr lang="sv-SE" sz="2000"/>
              <a:t>Genom samtal i klasser, fritidsgrupper, elevråd och kamratstödjargrupp fångas elevernas idéer om förbättringsförslag i både det förbyggande och främjande arbetet upp. Elevernas deltagande i och ansvar för aktiviteter som är skolgemensamma och som syftar till att skapa en vikänsla på skolan ser vi som en viktig väg att få eleverna delaktiga på riktigt. </a:t>
            </a:r>
          </a:p>
        </p:txBody>
      </p:sp>
    </p:spTree>
    <p:extLst>
      <p:ext uri="{BB962C8B-B14F-4D97-AF65-F5344CB8AC3E}">
        <p14:creationId xmlns:p14="http://schemas.microsoft.com/office/powerpoint/2010/main" val="2816198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00A27E-68A2-4F04-8B62-4A7A7861F980}"/>
              </a:ext>
            </a:extLst>
          </p:cNvPr>
          <p:cNvSpPr>
            <a:spLocks noGrp="1"/>
          </p:cNvSpPr>
          <p:nvPr>
            <p:ph type="title"/>
          </p:nvPr>
        </p:nvSpPr>
        <p:spPr/>
        <p:txBody>
          <a:bodyPr/>
          <a:lstStyle/>
          <a:p>
            <a:r>
              <a:rPr lang="sv-SE"/>
              <a:t>Personalens delaktighet i det främjande och förebyggande arbetet</a:t>
            </a:r>
          </a:p>
        </p:txBody>
      </p:sp>
      <p:sp>
        <p:nvSpPr>
          <p:cNvPr id="3" name="Platshållare för innehåll 2">
            <a:extLst>
              <a:ext uri="{FF2B5EF4-FFF2-40B4-BE49-F238E27FC236}">
                <a16:creationId xmlns:a16="http://schemas.microsoft.com/office/drawing/2014/main" id="{BD79973D-18AD-40AF-A16C-690A98F23382}"/>
              </a:ext>
            </a:extLst>
          </p:cNvPr>
          <p:cNvSpPr>
            <a:spLocks noGrp="1"/>
          </p:cNvSpPr>
          <p:nvPr>
            <p:ph idx="1"/>
          </p:nvPr>
        </p:nvSpPr>
        <p:spPr/>
        <p:txBody>
          <a:bodyPr>
            <a:normAutofit/>
          </a:bodyPr>
          <a:lstStyle/>
          <a:p>
            <a:pPr marL="0" indent="0">
              <a:buNone/>
            </a:pPr>
            <a:r>
              <a:rPr lang="sv-SE" sz="2000"/>
              <a:t>Personalen görs delaktiga i det uppföljande arbetet och i analys av hur skolans resultat kan förklaras samt vilka åtgärder som blir viktiga framåt. </a:t>
            </a:r>
          </a:p>
          <a:p>
            <a:pPr marL="0" indent="0">
              <a:buNone/>
            </a:pPr>
            <a:r>
              <a:rPr lang="sv-SE" sz="2000"/>
              <a:t>Arbetslagen är delaktiga genom att ansvara för hur de olika åtgärderna i främjande och förebyggande arbetet planeras. Man ansvarar även för att till elevgrupper återkoppla det resultat som vi får fram i olika kartläggningar under läsåret samt fånga upp elevernas förslag på åtgärder. </a:t>
            </a:r>
          </a:p>
          <a:p>
            <a:pPr marL="0" indent="0">
              <a:buNone/>
            </a:pPr>
            <a:r>
              <a:rPr lang="sv-SE" sz="2000"/>
              <a:t>All personal ska årligen få en genomgång av rutinen för åtgärdande insatser samt ansvarsfördelning av dessa.</a:t>
            </a:r>
          </a:p>
        </p:txBody>
      </p:sp>
    </p:spTree>
    <p:extLst>
      <p:ext uri="{BB962C8B-B14F-4D97-AF65-F5344CB8AC3E}">
        <p14:creationId xmlns:p14="http://schemas.microsoft.com/office/powerpoint/2010/main" val="561359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D88FD2-E9EA-4B32-9D0B-5EDA31FFB091}"/>
              </a:ext>
            </a:extLst>
          </p:cNvPr>
          <p:cNvSpPr>
            <a:spLocks noGrp="1"/>
          </p:cNvSpPr>
          <p:nvPr>
            <p:ph type="title"/>
          </p:nvPr>
        </p:nvSpPr>
        <p:spPr/>
        <p:txBody>
          <a:bodyPr/>
          <a:lstStyle/>
          <a:p>
            <a:r>
              <a:rPr lang="sv-SE"/>
              <a:t>Kartläggning av elevers utsatthet - undersök och analysera </a:t>
            </a:r>
          </a:p>
        </p:txBody>
      </p:sp>
      <p:sp>
        <p:nvSpPr>
          <p:cNvPr id="3" name="Platshållare för innehåll 2">
            <a:extLst>
              <a:ext uri="{FF2B5EF4-FFF2-40B4-BE49-F238E27FC236}">
                <a16:creationId xmlns:a16="http://schemas.microsoft.com/office/drawing/2014/main" id="{68461EF9-3065-4A5C-ACDB-1082A2C3F8E6}"/>
              </a:ext>
            </a:extLst>
          </p:cNvPr>
          <p:cNvSpPr>
            <a:spLocks noGrp="1"/>
          </p:cNvSpPr>
          <p:nvPr>
            <p:ph idx="1"/>
          </p:nvPr>
        </p:nvSpPr>
        <p:spPr/>
        <p:txBody>
          <a:bodyPr>
            <a:normAutofit fontScale="62500" lnSpcReduction="20000"/>
          </a:bodyPr>
          <a:lstStyle/>
          <a:p>
            <a:r>
              <a:rPr lang="sv-SE" b="1"/>
              <a:t>Trygghetsenkät raster åk 1, 3 och 5 i september: </a:t>
            </a:r>
            <a:r>
              <a:rPr lang="sv-SE"/>
              <a:t>Vi får höga värden på frågor om trygghet och trivsel i enkäten för de årskurser som deltar. Den frågan som får lägst värden är frågan om de vet vem de kan vända sig till om de har förslag om raster vilket betyder att </a:t>
            </a:r>
            <a:r>
              <a:rPr lang="sv-SE" err="1"/>
              <a:t>rastpedagogerna</a:t>
            </a:r>
            <a:r>
              <a:rPr lang="sv-SE"/>
              <a:t> behöver informera mer om det.</a:t>
            </a:r>
          </a:p>
          <a:p>
            <a:r>
              <a:rPr lang="sv-SE" b="1"/>
              <a:t>Startsamtal åk F september</a:t>
            </a:r>
            <a:r>
              <a:rPr lang="sv-SE"/>
              <a:t>: För enskilda elever behövs mer insatser för att de ska uppleva sig trygga på skolgården. Åtgärder hanteras i arbetslaget samt i fritidslaget.</a:t>
            </a:r>
          </a:p>
          <a:p>
            <a:r>
              <a:rPr lang="sv-SE" b="1"/>
              <a:t>Hälsosamtal skolsköterska under läsåret</a:t>
            </a:r>
            <a:r>
              <a:rPr lang="sv-SE"/>
              <a:t>: Inget framkom under årets samtal som tyder på att risker finns.</a:t>
            </a:r>
          </a:p>
          <a:p>
            <a:r>
              <a:rPr lang="sv-SE" b="1"/>
              <a:t>Elev- och fritidsenkät februari</a:t>
            </a:r>
            <a:r>
              <a:rPr lang="sv-SE"/>
              <a:t>: V får höga värden på frågor som rör trygghet och trivsel. Flickor från åk 3-5 är något mer negativa i sin upplevelse. Vi ser att flickor i dessa skolår alltmer slutar att leka de lekar under rast där vuxna deltar såsom, fotboll, King, pingis osv. De söker sig ibland till avskilda platser och risk för uteslutning sker och samtal förs som upplevs kränkande av övriga flickor. </a:t>
            </a:r>
          </a:p>
          <a:p>
            <a:r>
              <a:rPr lang="sv-SE" b="1"/>
              <a:t>Samtal digitala miljöer fritidsavdelningar</a:t>
            </a:r>
            <a:r>
              <a:rPr lang="sv-SE"/>
              <a:t>: Inget framkom i elevgrupperna på fritids.</a:t>
            </a:r>
          </a:p>
          <a:p>
            <a:r>
              <a:rPr lang="sv-SE" b="1"/>
              <a:t>Analys kränkningsanmälningar: </a:t>
            </a:r>
            <a:r>
              <a:rPr lang="sv-SE"/>
              <a:t>Våra riskområden där flest kränkningar skett är skolgården under raster och då vid spel av fotboll, landbandy, pingis eller King, dvs regellekar. Utrymmen som omklädningsrum och kapprum hör också dit. När det är oordning i kapprummen och få vuxna finns på plats uppstår lätt konflikter då eleverna inte hittar sina saker. </a:t>
            </a:r>
          </a:p>
        </p:txBody>
      </p:sp>
    </p:spTree>
    <p:extLst>
      <p:ext uri="{BB962C8B-B14F-4D97-AF65-F5344CB8AC3E}">
        <p14:creationId xmlns:p14="http://schemas.microsoft.com/office/powerpoint/2010/main" val="3806544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FBE58D-6502-4A25-AC31-AB13F83F6613}"/>
              </a:ext>
            </a:extLst>
          </p:cNvPr>
          <p:cNvSpPr>
            <a:spLocks noGrp="1"/>
          </p:cNvSpPr>
          <p:nvPr>
            <p:ph type="title"/>
          </p:nvPr>
        </p:nvSpPr>
        <p:spPr/>
        <p:txBody>
          <a:bodyPr/>
          <a:lstStyle/>
          <a:p>
            <a:r>
              <a:rPr lang="sv-SE"/>
              <a:t>Förebyggande åtgärder – period 1, följs upp i november</a:t>
            </a:r>
          </a:p>
        </p:txBody>
      </p:sp>
      <p:graphicFrame>
        <p:nvGraphicFramePr>
          <p:cNvPr id="4" name="Platshållare för innehåll 3">
            <a:extLst>
              <a:ext uri="{FF2B5EF4-FFF2-40B4-BE49-F238E27FC236}">
                <a16:creationId xmlns:a16="http://schemas.microsoft.com/office/drawing/2014/main" id="{8BFD00FC-61C0-4C80-BA2F-16F2984CBBBB}"/>
              </a:ext>
            </a:extLst>
          </p:cNvPr>
          <p:cNvGraphicFramePr>
            <a:graphicFrameLocks noGrp="1"/>
          </p:cNvGraphicFramePr>
          <p:nvPr>
            <p:ph idx="1"/>
            <p:extLst>
              <p:ext uri="{D42A27DB-BD31-4B8C-83A1-F6EECF244321}">
                <p14:modId xmlns:p14="http://schemas.microsoft.com/office/powerpoint/2010/main" val="2861249585"/>
              </p:ext>
            </p:extLst>
          </p:nvPr>
        </p:nvGraphicFramePr>
        <p:xfrm>
          <a:off x="995422" y="1875099"/>
          <a:ext cx="10174146" cy="3946965"/>
        </p:xfrm>
        <a:graphic>
          <a:graphicData uri="http://schemas.openxmlformats.org/drawingml/2006/table">
            <a:tbl>
              <a:tblPr>
                <a:tableStyleId>{5C22544A-7EE6-4342-B048-85BDC9FD1C3A}</a:tableStyleId>
              </a:tblPr>
              <a:tblGrid>
                <a:gridCol w="5617170">
                  <a:extLst>
                    <a:ext uri="{9D8B030D-6E8A-4147-A177-3AD203B41FA5}">
                      <a16:colId xmlns:a16="http://schemas.microsoft.com/office/drawing/2014/main" val="918150504"/>
                    </a:ext>
                  </a:extLst>
                </a:gridCol>
                <a:gridCol w="3254983">
                  <a:extLst>
                    <a:ext uri="{9D8B030D-6E8A-4147-A177-3AD203B41FA5}">
                      <a16:colId xmlns:a16="http://schemas.microsoft.com/office/drawing/2014/main" val="1764133782"/>
                    </a:ext>
                  </a:extLst>
                </a:gridCol>
                <a:gridCol w="1301993">
                  <a:extLst>
                    <a:ext uri="{9D8B030D-6E8A-4147-A177-3AD203B41FA5}">
                      <a16:colId xmlns:a16="http://schemas.microsoft.com/office/drawing/2014/main" val="1162134102"/>
                    </a:ext>
                  </a:extLst>
                </a:gridCol>
              </a:tblGrid>
              <a:tr h="789393">
                <a:tc>
                  <a:txBody>
                    <a:bodyPr/>
                    <a:lstStyle/>
                    <a:p>
                      <a:pPr algn="ctr" fontAlgn="ctr"/>
                      <a:r>
                        <a:rPr lang="sv-SE" sz="1100" b="1" u="none" strike="noStrike">
                          <a:effectLst/>
                        </a:rPr>
                        <a:t>Förebyggande åtgärder (max 10st - ska vara Aktiva åtgärder)</a:t>
                      </a:r>
                      <a:endParaRPr lang="sv-SE" sz="1100" b="1" i="0" u="none" strike="noStrike">
                        <a:solidFill>
                          <a:srgbClr val="000000"/>
                        </a:solidFill>
                        <a:effectLst/>
                        <a:latin typeface="Source Sans Pro" panose="020B0503030403020204" pitchFamily="34" charset="0"/>
                      </a:endParaRPr>
                    </a:p>
                  </a:txBody>
                  <a:tcPr marL="0" marR="0" marT="0" marB="0" anchor="ctr"/>
                </a:tc>
                <a:tc>
                  <a:txBody>
                    <a:bodyPr/>
                    <a:lstStyle/>
                    <a:p>
                      <a:pPr algn="ctr" fontAlgn="ctr"/>
                      <a:r>
                        <a:rPr lang="sv-SE" sz="1100" b="1" u="none" strike="noStrike">
                          <a:effectLst/>
                        </a:rPr>
                        <a:t>Mål med åtgärden</a:t>
                      </a:r>
                      <a:endParaRPr lang="sv-SE" sz="1100" b="1" i="0" u="none" strike="noStrike">
                        <a:solidFill>
                          <a:srgbClr val="000000"/>
                        </a:solidFill>
                        <a:effectLst/>
                        <a:latin typeface="Source Sans Pro" panose="020B0503030403020204" pitchFamily="34" charset="0"/>
                      </a:endParaRPr>
                    </a:p>
                  </a:txBody>
                  <a:tcPr marL="0" marR="0" marT="0" marB="0" anchor="ctr"/>
                </a:tc>
                <a:tc>
                  <a:txBody>
                    <a:bodyPr/>
                    <a:lstStyle/>
                    <a:p>
                      <a:pPr algn="ctr" fontAlgn="ctr"/>
                      <a:r>
                        <a:rPr lang="sv-SE" sz="1100" b="1" u="none" strike="noStrike">
                          <a:effectLst/>
                        </a:rPr>
                        <a:t>Ansvarig person</a:t>
                      </a:r>
                      <a:endParaRPr lang="sv-SE" sz="1100" b="1" i="0" u="none" strike="noStrike">
                        <a:solidFill>
                          <a:srgbClr val="000000"/>
                        </a:solidFill>
                        <a:effectLst/>
                        <a:latin typeface="Source Sans Pro" panose="020B0503030403020204" pitchFamily="34" charset="0"/>
                      </a:endParaRPr>
                    </a:p>
                  </a:txBody>
                  <a:tcPr marL="0" marR="0" marT="0" marB="0" anchor="ctr"/>
                </a:tc>
                <a:extLst>
                  <a:ext uri="{0D108BD9-81ED-4DB2-BD59-A6C34878D82A}">
                    <a16:rowId xmlns:a16="http://schemas.microsoft.com/office/drawing/2014/main" val="2745956180"/>
                  </a:ext>
                </a:extLst>
              </a:tr>
              <a:tr h="789393">
                <a:tc>
                  <a:txBody>
                    <a:bodyPr/>
                    <a:lstStyle/>
                    <a:p>
                      <a:pPr algn="l" fontAlgn="ctr"/>
                      <a:r>
                        <a:rPr lang="sv-SE" sz="1100" u="none" strike="noStrike">
                          <a:effectLst/>
                        </a:rPr>
                        <a:t>Fortsatt arbete med IBIS-projektet. Nya fokusområden detta läsår är Effektiva uppmaningar och Ledarskap</a:t>
                      </a:r>
                      <a:endParaRPr lang="sv-SE" sz="1100" b="0" i="1" u="none" strike="noStrike">
                        <a:solidFill>
                          <a:srgbClr val="000000"/>
                        </a:solidFill>
                        <a:effectLst/>
                        <a:latin typeface="Calibri" panose="020F0502020204030204" pitchFamily="34" charset="0"/>
                      </a:endParaRPr>
                    </a:p>
                  </a:txBody>
                  <a:tcPr marL="85725" marR="0" marT="0" marB="0" anchor="ctr"/>
                </a:tc>
                <a:tc>
                  <a:txBody>
                    <a:bodyPr/>
                    <a:lstStyle/>
                    <a:p>
                      <a:pPr algn="l" fontAlgn="ctr"/>
                      <a:r>
                        <a:rPr lang="sv-SE" sz="1000" u="none" strike="noStrike">
                          <a:effectLst/>
                        </a:rPr>
                        <a:t>God arbetsmiljö för alla på skolan</a:t>
                      </a:r>
                      <a:endParaRPr lang="sv-SE" sz="1000" b="0" i="1" u="none" strike="noStrike">
                        <a:solidFill>
                          <a:srgbClr val="000000"/>
                        </a:solidFill>
                        <a:effectLst/>
                        <a:latin typeface="Calibri" panose="020F0502020204030204" pitchFamily="34" charset="0"/>
                      </a:endParaRPr>
                    </a:p>
                  </a:txBody>
                  <a:tcPr marL="85725" marR="0" marT="0" marB="0" anchor="ctr"/>
                </a:tc>
                <a:tc>
                  <a:txBody>
                    <a:bodyPr/>
                    <a:lstStyle/>
                    <a:p>
                      <a:pPr algn="ctr" fontAlgn="ctr"/>
                      <a:r>
                        <a:rPr lang="sv-SE" sz="1000" u="none" strike="noStrike">
                          <a:effectLst/>
                        </a:rPr>
                        <a:t>IBIS-teamet, arbetslagen</a:t>
                      </a:r>
                      <a:endParaRPr lang="sv-SE" sz="1000" b="0" i="1"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619697441"/>
                  </a:ext>
                </a:extLst>
              </a:tr>
              <a:tr h="789393">
                <a:tc>
                  <a:txBody>
                    <a:bodyPr/>
                    <a:lstStyle/>
                    <a:p>
                      <a:pPr algn="l" fontAlgn="ctr"/>
                      <a:r>
                        <a:rPr lang="sv-SE" sz="1100" u="none" strike="noStrike">
                          <a:effectLst/>
                        </a:rPr>
                        <a:t>Utrusta kapprummen med stövelvagnar</a:t>
                      </a:r>
                      <a:endParaRPr lang="sv-SE" sz="1100" b="0" i="1" u="none" strike="noStrike">
                        <a:solidFill>
                          <a:srgbClr val="000000"/>
                        </a:solidFill>
                        <a:effectLst/>
                        <a:latin typeface="Calibri" panose="020F0502020204030204" pitchFamily="34" charset="0"/>
                      </a:endParaRPr>
                    </a:p>
                  </a:txBody>
                  <a:tcPr marL="85725" marR="0" marT="0" marB="0" anchor="ctr"/>
                </a:tc>
                <a:tc>
                  <a:txBody>
                    <a:bodyPr/>
                    <a:lstStyle/>
                    <a:p>
                      <a:pPr algn="l" fontAlgn="ctr"/>
                      <a:r>
                        <a:rPr lang="sv-SE" sz="1000" u="none" strike="noStrike">
                          <a:effectLst/>
                        </a:rPr>
                        <a:t>Ökad ordning i kapprummen</a:t>
                      </a:r>
                      <a:endParaRPr lang="sv-SE" sz="1000" b="0" i="1" u="none" strike="noStrike">
                        <a:solidFill>
                          <a:srgbClr val="000000"/>
                        </a:solidFill>
                        <a:effectLst/>
                        <a:latin typeface="Calibri" panose="020F0502020204030204" pitchFamily="34" charset="0"/>
                      </a:endParaRPr>
                    </a:p>
                  </a:txBody>
                  <a:tcPr marL="85725" marR="0" marT="0" marB="0" anchor="ctr"/>
                </a:tc>
                <a:tc>
                  <a:txBody>
                    <a:bodyPr/>
                    <a:lstStyle/>
                    <a:p>
                      <a:pPr algn="ctr" fontAlgn="ctr"/>
                      <a:r>
                        <a:rPr lang="sv-SE" sz="1000" u="none" strike="noStrike">
                          <a:effectLst/>
                        </a:rPr>
                        <a:t>Rektor/arbetslagen</a:t>
                      </a:r>
                      <a:endParaRPr lang="sv-SE" sz="10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593103943"/>
                  </a:ext>
                </a:extLst>
              </a:tr>
              <a:tr h="789393">
                <a:tc>
                  <a:txBody>
                    <a:bodyPr/>
                    <a:lstStyle/>
                    <a:p>
                      <a:pPr algn="l" fontAlgn="ctr"/>
                      <a:r>
                        <a:rPr lang="sv-SE" sz="1100" u="none" strike="noStrike">
                          <a:effectLst/>
                        </a:rPr>
                        <a:t>Rastpedagogerna för samtal bland flickorna hur skolan tillsammans med eleverna kan arbeta för att nå målet. Aktiviteter tas fram tillsammans med flickor i åk 4-5.</a:t>
                      </a:r>
                      <a:endParaRPr lang="sv-SE" sz="1100" b="0" i="1" u="none" strike="noStrike">
                        <a:solidFill>
                          <a:srgbClr val="000000"/>
                        </a:solidFill>
                        <a:effectLst/>
                        <a:latin typeface="Calibri" panose="020F0502020204030204" pitchFamily="34" charset="0"/>
                      </a:endParaRPr>
                    </a:p>
                  </a:txBody>
                  <a:tcPr marL="85725" marR="0" marT="0" marB="0" anchor="ctr"/>
                </a:tc>
                <a:tc>
                  <a:txBody>
                    <a:bodyPr/>
                    <a:lstStyle/>
                    <a:p>
                      <a:pPr algn="l" fontAlgn="ctr"/>
                      <a:r>
                        <a:rPr lang="sv-SE" sz="1000" u="none" strike="noStrike">
                          <a:effectLst/>
                        </a:rPr>
                        <a:t>Flickor åk 4-5 upplevelse av att vuxna agerar ska förbättras jämfört med 2021 (39 % positiva svar på frågan " I min skola kan elever elaka saker utan att…")</a:t>
                      </a:r>
                      <a:endParaRPr lang="sv-SE" sz="1000" b="0" i="1" u="none" strike="noStrike">
                        <a:solidFill>
                          <a:srgbClr val="000000"/>
                        </a:solidFill>
                        <a:effectLst/>
                        <a:latin typeface="Calibri" panose="020F0502020204030204" pitchFamily="34" charset="0"/>
                      </a:endParaRPr>
                    </a:p>
                  </a:txBody>
                  <a:tcPr marL="85725" marR="0" marT="0" marB="0" anchor="ctr"/>
                </a:tc>
                <a:tc>
                  <a:txBody>
                    <a:bodyPr/>
                    <a:lstStyle/>
                    <a:p>
                      <a:pPr algn="ctr" fontAlgn="ctr"/>
                      <a:r>
                        <a:rPr lang="sv-SE" sz="1000" u="none" strike="noStrike">
                          <a:effectLst/>
                        </a:rPr>
                        <a:t>Rastpedagoger och mentorer åk 4-5</a:t>
                      </a:r>
                      <a:endParaRPr lang="sv-SE" sz="10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77496167"/>
                  </a:ext>
                </a:extLst>
              </a:tr>
              <a:tr h="789393">
                <a:tc>
                  <a:txBody>
                    <a:bodyPr/>
                    <a:lstStyle/>
                    <a:p>
                      <a:pPr algn="l" fontAlgn="ctr"/>
                      <a:r>
                        <a:rPr lang="sv-SE" sz="1100" u="none" strike="noStrike">
                          <a:effectLst/>
                        </a:rPr>
                        <a:t>Ha regellekar som vuxenstyrd aktivitet under rasten.</a:t>
                      </a:r>
                      <a:endParaRPr lang="sv-SE" sz="1100" b="0" i="1" u="none" strike="noStrike">
                        <a:solidFill>
                          <a:srgbClr val="000000"/>
                        </a:solidFill>
                        <a:effectLst/>
                        <a:latin typeface="Calibri" panose="020F0502020204030204" pitchFamily="34" charset="0"/>
                      </a:endParaRPr>
                    </a:p>
                  </a:txBody>
                  <a:tcPr marL="85725" marR="0" marT="0" marB="0" anchor="ctr"/>
                </a:tc>
                <a:tc>
                  <a:txBody>
                    <a:bodyPr/>
                    <a:lstStyle/>
                    <a:p>
                      <a:pPr algn="l" fontAlgn="ctr"/>
                      <a:r>
                        <a:rPr lang="sv-SE" sz="1000" u="none" strike="noStrike">
                          <a:effectLst/>
                        </a:rPr>
                        <a:t>Att ge alla elever möjlighet att lära sig de regler som gäller för olika regellekar så att vi minskar konflikterna i dessa lekar.</a:t>
                      </a:r>
                      <a:endParaRPr lang="sv-SE" sz="1000" b="0" i="1" u="none" strike="noStrike">
                        <a:solidFill>
                          <a:srgbClr val="000000"/>
                        </a:solidFill>
                        <a:effectLst/>
                        <a:latin typeface="Calibri" panose="020F0502020204030204" pitchFamily="34" charset="0"/>
                      </a:endParaRPr>
                    </a:p>
                  </a:txBody>
                  <a:tcPr marL="85725" marR="0" marT="0" marB="0" anchor="ctr"/>
                </a:tc>
                <a:tc>
                  <a:txBody>
                    <a:bodyPr/>
                    <a:lstStyle/>
                    <a:p>
                      <a:pPr algn="ctr" fontAlgn="ctr"/>
                      <a:r>
                        <a:rPr lang="sv-SE" sz="1000" u="none" strike="noStrike">
                          <a:effectLst/>
                        </a:rPr>
                        <a:t>Rastpedagoger</a:t>
                      </a:r>
                      <a:endParaRPr lang="sv-SE" sz="10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905177678"/>
                  </a:ext>
                </a:extLst>
              </a:tr>
            </a:tbl>
          </a:graphicData>
        </a:graphic>
      </p:graphicFrame>
    </p:spTree>
    <p:extLst>
      <p:ext uri="{BB962C8B-B14F-4D97-AF65-F5344CB8AC3E}">
        <p14:creationId xmlns:p14="http://schemas.microsoft.com/office/powerpoint/2010/main" val="3776430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094139-F2C9-4095-ADA5-476666260986}"/>
              </a:ext>
            </a:extLst>
          </p:cNvPr>
          <p:cNvSpPr>
            <a:spLocks noGrp="1"/>
          </p:cNvSpPr>
          <p:nvPr>
            <p:ph type="title"/>
          </p:nvPr>
        </p:nvSpPr>
        <p:spPr/>
        <p:txBody>
          <a:bodyPr/>
          <a:lstStyle/>
          <a:p>
            <a:r>
              <a:rPr lang="sv-SE"/>
              <a:t>Så här förankras planen</a:t>
            </a:r>
          </a:p>
        </p:txBody>
      </p:sp>
      <p:sp>
        <p:nvSpPr>
          <p:cNvPr id="3" name="Platshållare för innehåll 2">
            <a:extLst>
              <a:ext uri="{FF2B5EF4-FFF2-40B4-BE49-F238E27FC236}">
                <a16:creationId xmlns:a16="http://schemas.microsoft.com/office/drawing/2014/main" id="{1FC38787-A666-48DD-96D0-2FCC43B8001A}"/>
              </a:ext>
            </a:extLst>
          </p:cNvPr>
          <p:cNvSpPr>
            <a:spLocks noGrp="1"/>
          </p:cNvSpPr>
          <p:nvPr>
            <p:ph sz="half" idx="1"/>
          </p:nvPr>
        </p:nvSpPr>
        <p:spPr/>
        <p:txBody>
          <a:bodyPr>
            <a:normAutofit fontScale="92500" lnSpcReduction="10000"/>
          </a:bodyPr>
          <a:lstStyle/>
          <a:p>
            <a:r>
              <a:rPr lang="sv-SE" sz="2400"/>
              <a:t>Hos eleverna</a:t>
            </a:r>
          </a:p>
          <a:p>
            <a:pPr marL="0" indent="0">
              <a:buNone/>
            </a:pPr>
            <a:r>
              <a:rPr lang="sv-SE" sz="2400"/>
              <a:t>Planen ska presenteras och behandlas i skolans klasser under skolstartsperioden. Ansvarig för att detta sker är </a:t>
            </a:r>
            <a:r>
              <a:rPr lang="sv-SE" sz="2400" b="1"/>
              <a:t>klassernas mentor </a:t>
            </a:r>
            <a:r>
              <a:rPr lang="sv-SE" sz="2400"/>
              <a:t>som vid behov kan ta stöd via kurator i arbetet.</a:t>
            </a:r>
          </a:p>
        </p:txBody>
      </p:sp>
      <p:sp>
        <p:nvSpPr>
          <p:cNvPr id="4" name="Platshållare för innehåll 3">
            <a:extLst>
              <a:ext uri="{FF2B5EF4-FFF2-40B4-BE49-F238E27FC236}">
                <a16:creationId xmlns:a16="http://schemas.microsoft.com/office/drawing/2014/main" id="{3C7873DD-2CAE-4D23-9168-026AD29C03C2}"/>
              </a:ext>
            </a:extLst>
          </p:cNvPr>
          <p:cNvSpPr>
            <a:spLocks noGrp="1"/>
          </p:cNvSpPr>
          <p:nvPr>
            <p:ph sz="half" idx="2"/>
          </p:nvPr>
        </p:nvSpPr>
        <p:spPr/>
        <p:txBody>
          <a:bodyPr>
            <a:normAutofit fontScale="92500" lnSpcReduction="10000"/>
          </a:bodyPr>
          <a:lstStyle/>
          <a:p>
            <a:r>
              <a:rPr lang="sv-SE" sz="2400"/>
              <a:t>Hos vårdnadshavare</a:t>
            </a:r>
          </a:p>
          <a:p>
            <a:pPr marL="0" indent="0">
              <a:buNone/>
            </a:pPr>
            <a:r>
              <a:rPr lang="sv-SE" sz="2400"/>
              <a:t>Via information i början av terminen informeras vårdnadshavare om skolan likabehandlingsarbetet samt åtgärder och rutiner då någon upplever att kränkningar skett. Informationen ges via brev i Unikum samt på föräldramöten. Vårdnadshavares synpunkter efterfrågas som ett sätt att förbättra planens innehåll. </a:t>
            </a:r>
            <a:r>
              <a:rPr lang="sv-SE" sz="2400" b="1"/>
              <a:t>Rektor ansvarar för detta. </a:t>
            </a:r>
          </a:p>
          <a:p>
            <a:pPr marL="0" indent="0">
              <a:buNone/>
            </a:pPr>
            <a:r>
              <a:rPr lang="sv-SE" sz="2400"/>
              <a:t>För årskurs 1 och 4 deltar </a:t>
            </a:r>
            <a:r>
              <a:rPr lang="sv-SE" sz="2400" b="1"/>
              <a:t>skolans kurator </a:t>
            </a:r>
            <a:r>
              <a:rPr lang="sv-SE" sz="2400"/>
              <a:t>på klassernas föräldramöten för att ytterligare betona det gemensamma arbetet för en trygg skolgång för alla</a:t>
            </a:r>
            <a:r>
              <a:rPr lang="sv-SE" sz="2200"/>
              <a:t>. </a:t>
            </a:r>
          </a:p>
        </p:txBody>
      </p:sp>
    </p:spTree>
    <p:extLst>
      <p:ext uri="{BB962C8B-B14F-4D97-AF65-F5344CB8AC3E}">
        <p14:creationId xmlns:p14="http://schemas.microsoft.com/office/powerpoint/2010/main" val="2902049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6767E0D-0351-401C-A181-8B278A544410}"/>
              </a:ext>
            </a:extLst>
          </p:cNvPr>
          <p:cNvSpPr>
            <a:spLocks noGrp="1"/>
          </p:cNvSpPr>
          <p:nvPr>
            <p:ph type="title"/>
          </p:nvPr>
        </p:nvSpPr>
        <p:spPr>
          <a:xfrm>
            <a:off x="890338" y="640080"/>
            <a:ext cx="3734014" cy="3566160"/>
          </a:xfrm>
        </p:spPr>
        <p:txBody>
          <a:bodyPr vert="horz" lIns="91440" tIns="45720" rIns="91440" bIns="45720" rtlCol="0" anchor="b">
            <a:normAutofit/>
          </a:bodyPr>
          <a:lstStyle/>
          <a:p>
            <a:r>
              <a:rPr lang="en-US" sz="4200" err="1"/>
              <a:t>Att</a:t>
            </a:r>
            <a:r>
              <a:rPr lang="en-US" sz="4200"/>
              <a:t> </a:t>
            </a:r>
            <a:r>
              <a:rPr lang="en-US" sz="4200" err="1"/>
              <a:t>upptäcka</a:t>
            </a:r>
            <a:r>
              <a:rPr lang="en-US" sz="4200"/>
              <a:t>, </a:t>
            </a:r>
            <a:r>
              <a:rPr lang="en-US" sz="4200" err="1"/>
              <a:t>anmäla</a:t>
            </a:r>
            <a:r>
              <a:rPr lang="en-US" sz="4200"/>
              <a:t> och </a:t>
            </a:r>
            <a:r>
              <a:rPr lang="en-US" sz="4200" err="1"/>
              <a:t>åtgärda</a:t>
            </a:r>
            <a:r>
              <a:rPr lang="en-US" sz="4200"/>
              <a:t> </a:t>
            </a:r>
            <a:r>
              <a:rPr lang="en-US" sz="4200" err="1"/>
              <a:t>diskriminering</a:t>
            </a:r>
            <a:r>
              <a:rPr lang="en-US" sz="4200"/>
              <a:t> och </a:t>
            </a:r>
            <a:r>
              <a:rPr lang="en-US" sz="4200" err="1"/>
              <a:t>kränkande</a:t>
            </a:r>
            <a:r>
              <a:rPr lang="en-US" sz="4200"/>
              <a:t> </a:t>
            </a:r>
            <a:r>
              <a:rPr lang="en-US" sz="4200" err="1"/>
              <a:t>behandling</a:t>
            </a:r>
            <a:endParaRPr lang="en-US" sz="4200"/>
          </a:p>
        </p:txBody>
      </p:sp>
      <p:sp>
        <p:nvSpPr>
          <p:cNvPr id="13"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latshållare för innehåll 4" descr="En bild som visar text&#10;&#10;Automatiskt genererad beskrivning">
            <a:extLst>
              <a:ext uri="{FF2B5EF4-FFF2-40B4-BE49-F238E27FC236}">
                <a16:creationId xmlns:a16="http://schemas.microsoft.com/office/drawing/2014/main" id="{38CA28AA-24EF-4454-876A-E68FA7CAD099}"/>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302" r="-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48345391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FF9E54082E2C44A60165E391DF1222" ma:contentTypeVersion="13" ma:contentTypeDescription="Create a new document." ma:contentTypeScope="" ma:versionID="e8749a06790ff77ae311788112fc25d5">
  <xsd:schema xmlns:xsd="http://www.w3.org/2001/XMLSchema" xmlns:xs="http://www.w3.org/2001/XMLSchema" xmlns:p="http://schemas.microsoft.com/office/2006/metadata/properties" xmlns:ns2="27b1af37-eca3-4d85-a907-23131142922e" xmlns:ns3="6052c1d5-176d-4581-b45d-15f9b266fd63" targetNamespace="http://schemas.microsoft.com/office/2006/metadata/properties" ma:root="true" ma:fieldsID="d062c875d273796c762ddc5fc48b987d" ns2:_="" ns3:_="">
    <xsd:import namespace="27b1af37-eca3-4d85-a907-23131142922e"/>
    <xsd:import namespace="6052c1d5-176d-4581-b45d-15f9b266fd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DateTaken" minOccurs="0"/>
                <xsd:element ref="ns2:MediaServiceAutoTags" minOccurs="0"/>
                <xsd:element ref="ns2:MediaServiceLocation" minOccurs="0"/>
                <xsd:element ref="ns2:MediaServiceOCR"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b1af37-eca3-4d85-a907-2313114292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52c1d5-176d-4581-b45d-15f9b266fd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BB73BE-789A-42DE-9E2E-2AE35B800428}">
  <ds:schemaRefs>
    <ds:schemaRef ds:uri="27b1af37-eca3-4d85-a907-23131142922e"/>
    <ds:schemaRef ds:uri="6052c1d5-176d-4581-b45d-15f9b266fd6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08DEAFA-46FB-4F21-8A4D-3969C2519EE6}">
  <ds:schemaRefs>
    <ds:schemaRef ds:uri="http://schemas.microsoft.com/sharepoint/v3/contenttype/forms"/>
  </ds:schemaRefs>
</ds:datastoreItem>
</file>

<file path=customXml/itemProps3.xml><?xml version="1.0" encoding="utf-8"?>
<ds:datastoreItem xmlns:ds="http://schemas.openxmlformats.org/officeDocument/2006/customXml" ds:itemID="{7F16AB61-B250-45B6-B195-C3DEE770E85D}"/>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Office-tema</vt:lpstr>
      <vt:lpstr>Uppsävjaskolans plan mot kränkning och diskriminering 21-22</vt:lpstr>
      <vt:lpstr>Skolans främjande arbete</vt:lpstr>
      <vt:lpstr>Föregående års arbete</vt:lpstr>
      <vt:lpstr>Elevers delaktighet i det främjande och förebyggande arbetet</vt:lpstr>
      <vt:lpstr>Personalens delaktighet i det främjande och förebyggande arbetet</vt:lpstr>
      <vt:lpstr>Kartläggning av elevers utsatthet - undersök och analysera </vt:lpstr>
      <vt:lpstr>Förebyggande åtgärder – period 1, följs upp i november</vt:lpstr>
      <vt:lpstr>Så här förankras planen</vt:lpstr>
      <vt:lpstr>Att upptäcka, anmäla och åtgärda diskriminering och kränkande behandling</vt:lpstr>
      <vt:lpstr>Anmälan  </vt:lpstr>
      <vt:lpstr>Utreda </vt:lpstr>
      <vt:lpstr>Åtgärda  </vt:lpstr>
      <vt:lpstr>Följa upp </vt:lpstr>
      <vt:lpstr>Avsluta ärende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
  <cp:revision>1</cp:revision>
  <dcterms:created xsi:type="dcterms:W3CDTF">2021-09-02T14:15:16Z</dcterms:created>
  <dcterms:modified xsi:type="dcterms:W3CDTF">2021-09-02T14:44:33Z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0x010100BBFF9E54082E2C44A60165E391DF1222</vt:lpwstr>
  </property>
</Properties>
</file>